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758" r:id="rId3"/>
    <p:sldMasterId id="2147483771" r:id="rId4"/>
  </p:sldMasterIdLst>
  <p:notesMasterIdLst>
    <p:notesMasterId r:id="rId28"/>
  </p:notesMasterIdLst>
  <p:handoutMasterIdLst>
    <p:handoutMasterId r:id="rId29"/>
  </p:handoutMasterIdLst>
  <p:sldIdLst>
    <p:sldId id="257" r:id="rId5"/>
    <p:sldId id="1391" r:id="rId6"/>
    <p:sldId id="1262" r:id="rId7"/>
    <p:sldId id="809" r:id="rId8"/>
    <p:sldId id="1392" r:id="rId9"/>
    <p:sldId id="1393" r:id="rId10"/>
    <p:sldId id="1402" r:id="rId11"/>
    <p:sldId id="750" r:id="rId12"/>
    <p:sldId id="1395" r:id="rId13"/>
    <p:sldId id="1413" r:id="rId14"/>
    <p:sldId id="1412" r:id="rId15"/>
    <p:sldId id="1397" r:id="rId16"/>
    <p:sldId id="1409" r:id="rId17"/>
    <p:sldId id="799" r:id="rId18"/>
    <p:sldId id="1404" r:id="rId19"/>
    <p:sldId id="765" r:id="rId20"/>
    <p:sldId id="263" r:id="rId21"/>
    <p:sldId id="1406" r:id="rId22"/>
    <p:sldId id="1405" r:id="rId23"/>
    <p:sldId id="1407" r:id="rId24"/>
    <p:sldId id="1411" r:id="rId25"/>
    <p:sldId id="273" r:id="rId26"/>
    <p:sldId id="272" r:id="rId27"/>
  </p:sldIdLst>
  <p:sldSz cx="9144000" cy="6858000" type="screen4x3"/>
  <p:notesSz cx="6669088"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3B2"/>
    <a:srgbClr val="996633"/>
    <a:srgbClr val="9A7500"/>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31" autoAdjust="0"/>
  </p:normalViewPr>
  <p:slideViewPr>
    <p:cSldViewPr>
      <p:cViewPr varScale="1">
        <p:scale>
          <a:sx n="101" d="100"/>
          <a:sy n="101" d="100"/>
        </p:scale>
        <p:origin x="191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8D694-41B9-405D-A426-AE73BE11362D}" type="doc">
      <dgm:prSet loTypeId="urn:microsoft.com/office/officeart/2005/8/layout/process5" loCatId="process" qsTypeId="urn:microsoft.com/office/officeart/2005/8/quickstyle/3d1" qsCatId="3D" csTypeId="urn:microsoft.com/office/officeart/2005/8/colors/accent2_3" csCatId="accent2" phldr="1"/>
      <dgm:spPr/>
      <dgm:t>
        <a:bodyPr/>
        <a:lstStyle/>
        <a:p>
          <a:endParaRPr lang="zh-TW" altLang="en-US"/>
        </a:p>
      </dgm:t>
    </dgm:pt>
    <dgm:pt modelId="{6B50CF65-FB9A-4BA6-B1FC-6D5AB51B3AA1}">
      <dgm:prSet phldrT="[文字]" custT="1"/>
      <dgm:spPr/>
      <dgm:t>
        <a:bodyPr/>
        <a:lstStyle/>
        <a:p>
          <a:r>
            <a:rPr lang="zh-TW" altLang="en-US" sz="1800" b="1" dirty="0">
              <a:solidFill>
                <a:schemeClr val="tx1"/>
              </a:solidFill>
              <a:latin typeface="微軟正黑體" panose="020B0604030504040204" pitchFamily="34" charset="-120"/>
              <a:ea typeface="微軟正黑體" panose="020B0604030504040204" pitchFamily="34" charset="-120"/>
            </a:rPr>
            <a:t>至西語系官網下載</a:t>
          </a:r>
          <a:r>
            <a:rPr lang="zh-TW" altLang="en-US" sz="18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大專青年實習志工申請表及其他文件</a:t>
          </a:r>
          <a:endParaRPr lang="zh-TW" altLang="en-US" sz="1800" b="1" dirty="0">
            <a:solidFill>
              <a:schemeClr val="tx1"/>
            </a:solidFill>
            <a:latin typeface="微軟正黑體" panose="020B0604030504040204" pitchFamily="34" charset="-120"/>
            <a:ea typeface="微軟正黑體" panose="020B0604030504040204" pitchFamily="34" charset="-120"/>
          </a:endParaRPr>
        </a:p>
      </dgm:t>
    </dgm:pt>
    <dgm:pt modelId="{A2424B5E-B196-4B79-9A40-3AD7A4555DF2}" type="parTrans" cxnId="{654A1F20-3231-4CAB-BDA5-C7CC9AC8576D}">
      <dgm:prSet/>
      <dgm:spPr/>
      <dgm:t>
        <a:bodyPr/>
        <a:lstStyle/>
        <a:p>
          <a:endParaRPr lang="zh-TW" altLang="en-US"/>
        </a:p>
      </dgm:t>
    </dgm:pt>
    <dgm:pt modelId="{24F321DA-37B7-4E02-8FFA-FE9D811385F1}" type="sibTrans" cxnId="{654A1F20-3231-4CAB-BDA5-C7CC9AC8576D}">
      <dgm:prSet/>
      <dgm:spPr/>
      <dgm:t>
        <a:bodyPr/>
        <a:lstStyle/>
        <a:p>
          <a:endParaRPr lang="zh-TW" altLang="en-US"/>
        </a:p>
      </dgm:t>
    </dgm:pt>
    <dgm:pt modelId="{287F6923-2119-4884-85D6-73AA5CF0414F}">
      <dgm:prSet phldrT="[文字]" custT="1"/>
      <dgm:spPr/>
      <dgm:t>
        <a:bodyPr/>
        <a:lstStyle/>
        <a:p>
          <a:pPr>
            <a:lnSpc>
              <a:spcPts val="2000"/>
            </a:lnSpc>
          </a:pPr>
          <a:r>
            <a:rPr lang="zh-TW" altLang="en-US" sz="1800" b="1" dirty="0">
              <a:solidFill>
                <a:schemeClr val="tx1"/>
              </a:solidFill>
            </a:rPr>
            <a:t>繳交申請文件予</a:t>
          </a:r>
          <a:endParaRPr lang="en-US" altLang="zh-TW" sz="1800" b="1" dirty="0">
            <a:solidFill>
              <a:schemeClr val="tx1"/>
            </a:solidFill>
          </a:endParaRPr>
        </a:p>
        <a:p>
          <a:pPr>
            <a:lnSpc>
              <a:spcPts val="2000"/>
            </a:lnSpc>
          </a:pPr>
          <a:r>
            <a:rPr lang="zh-TW" altLang="en-US" sz="1800" b="1" dirty="0">
              <a:solidFill>
                <a:schemeClr val="tx1"/>
              </a:solidFill>
            </a:rPr>
            <a:t>系辦巫宛真助教</a:t>
          </a:r>
        </a:p>
      </dgm:t>
    </dgm:pt>
    <dgm:pt modelId="{679A25EA-B620-41D8-9968-D2D317717967}" type="parTrans" cxnId="{8AFECF72-6026-4882-9EBB-C548692E033F}">
      <dgm:prSet/>
      <dgm:spPr/>
      <dgm:t>
        <a:bodyPr/>
        <a:lstStyle/>
        <a:p>
          <a:endParaRPr lang="zh-TW" altLang="en-US"/>
        </a:p>
      </dgm:t>
    </dgm:pt>
    <dgm:pt modelId="{4261A4E4-A111-486D-96B4-0888D5887D1A}" type="sibTrans" cxnId="{8AFECF72-6026-4882-9EBB-C548692E033F}">
      <dgm:prSet/>
      <dgm:spPr/>
      <dgm:t>
        <a:bodyPr/>
        <a:lstStyle/>
        <a:p>
          <a:endParaRPr lang="zh-TW" altLang="en-US"/>
        </a:p>
      </dgm:t>
    </dgm:pt>
    <dgm:pt modelId="{815B1722-FBD9-41C2-B2CE-FCE3216B8F0F}">
      <dgm:prSet phldrT="[文字]"/>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書面審查</a:t>
          </a:r>
          <a:endParaRPr lang="en-US" altLang="zh-TW" b="1" dirty="0">
            <a:solidFill>
              <a:schemeClr val="tx1"/>
            </a:solidFill>
            <a:latin typeface="微軟正黑體" panose="020B0604030504040204" pitchFamily="34" charset="-120"/>
            <a:ea typeface="微軟正黑體" panose="020B0604030504040204" pitchFamily="34" charset="-120"/>
          </a:endParaRPr>
        </a:p>
        <a:p>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淡江大學、國合會</a:t>
          </a:r>
          <a:r>
            <a:rPr lang="en-US" altLang="zh-TW" b="1" dirty="0">
              <a:solidFill>
                <a:schemeClr val="tx1"/>
              </a:solidFill>
              <a:latin typeface="微軟正黑體" panose="020B0604030504040204" pitchFamily="34" charset="-120"/>
              <a:ea typeface="微軟正黑體" panose="020B0604030504040204" pitchFamily="34" charset="-120"/>
            </a:rPr>
            <a:t>)</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DD5C012A-EE1F-43F0-94BA-7941869803C3}" type="parTrans" cxnId="{4BF46356-CF14-458F-87D7-B393ACC1AB2F}">
      <dgm:prSet/>
      <dgm:spPr/>
      <dgm:t>
        <a:bodyPr/>
        <a:lstStyle/>
        <a:p>
          <a:endParaRPr lang="zh-TW" altLang="en-US"/>
        </a:p>
      </dgm:t>
    </dgm:pt>
    <dgm:pt modelId="{7334DB34-1001-4C39-8C3D-22F019350042}" type="sibTrans" cxnId="{4BF46356-CF14-458F-87D7-B393ACC1AB2F}">
      <dgm:prSet/>
      <dgm:spPr/>
      <dgm:t>
        <a:bodyPr/>
        <a:lstStyle/>
        <a:p>
          <a:endParaRPr lang="zh-TW" altLang="en-US"/>
        </a:p>
      </dgm:t>
    </dgm:pt>
    <dgm:pt modelId="{25C91394-1AE1-481A-88AC-3CEB4F3AF45D}">
      <dgm:prSet phldrT="[文字]"/>
      <dgm:spPr/>
      <dgm:t>
        <a:bodyPr/>
        <a:lstStyle/>
        <a:p>
          <a:r>
            <a:rPr lang="zh-TW" altLang="en-US" b="1" dirty="0">
              <a:solidFill>
                <a:schemeClr val="tx1"/>
              </a:solidFill>
            </a:rPr>
            <a:t>面試</a:t>
          </a:r>
          <a:endParaRPr lang="en-US" altLang="zh-TW" b="1" dirty="0">
            <a:solidFill>
              <a:schemeClr val="tx1"/>
            </a:solidFill>
          </a:endParaRPr>
        </a:p>
        <a:p>
          <a:r>
            <a:rPr lang="en-US" altLang="zh-TW" b="1" dirty="0">
              <a:solidFill>
                <a:schemeClr val="tx1"/>
              </a:solidFill>
            </a:rPr>
            <a:t>(</a:t>
          </a:r>
          <a:r>
            <a:rPr lang="zh-TW" altLang="en-US" b="1" dirty="0">
              <a:solidFill>
                <a:schemeClr val="tx1"/>
              </a:solidFill>
            </a:rPr>
            <a:t>國合會</a:t>
          </a:r>
          <a:r>
            <a:rPr lang="en-US" altLang="zh-TW" b="1" dirty="0">
              <a:solidFill>
                <a:schemeClr val="tx1"/>
              </a:solidFill>
            </a:rPr>
            <a:t>)</a:t>
          </a:r>
          <a:endParaRPr lang="zh-TW" altLang="en-US" b="1" dirty="0">
            <a:solidFill>
              <a:schemeClr val="tx1"/>
            </a:solidFill>
          </a:endParaRPr>
        </a:p>
      </dgm:t>
    </dgm:pt>
    <dgm:pt modelId="{8D9D9235-DC9E-49F5-9DC0-E153B918A592}" type="parTrans" cxnId="{1708703A-7FEF-4B2B-8084-413A4312EBD7}">
      <dgm:prSet/>
      <dgm:spPr/>
      <dgm:t>
        <a:bodyPr/>
        <a:lstStyle/>
        <a:p>
          <a:endParaRPr lang="zh-TW" altLang="en-US"/>
        </a:p>
      </dgm:t>
    </dgm:pt>
    <dgm:pt modelId="{4DE930A3-CE16-4A82-9FBE-4864AA4C09A1}" type="sibTrans" cxnId="{1708703A-7FEF-4B2B-8084-413A4312EBD7}">
      <dgm:prSet/>
      <dgm:spPr/>
      <dgm:t>
        <a:bodyPr/>
        <a:lstStyle/>
        <a:p>
          <a:endParaRPr lang="zh-TW" altLang="en-US"/>
        </a:p>
      </dgm:t>
    </dgm:pt>
    <dgm:pt modelId="{68A596B3-B03A-4A7A-A600-8D5A887071DC}">
      <dgm:prSet phldrT="[文字]"/>
      <dgm:spPr>
        <a:solidFill>
          <a:srgbClr val="FB985B"/>
        </a:solidFill>
      </dgm:spPr>
      <dgm:t>
        <a:bodyPr/>
        <a:lstStyle/>
        <a:p>
          <a:r>
            <a:rPr lang="zh-TW" altLang="en-US" b="1" dirty="0">
              <a:solidFill>
                <a:schemeClr val="tx1"/>
              </a:solidFill>
            </a:rPr>
            <a:t>通知核錄</a:t>
          </a:r>
        </a:p>
      </dgm:t>
    </dgm:pt>
    <dgm:pt modelId="{E60F82E7-B82B-4745-8130-4EEAD8467EF2}" type="parTrans" cxnId="{B12A64B7-C1FD-4C04-A35B-A4FF104F6C91}">
      <dgm:prSet/>
      <dgm:spPr/>
      <dgm:t>
        <a:bodyPr/>
        <a:lstStyle/>
        <a:p>
          <a:endParaRPr lang="zh-TW" altLang="en-US"/>
        </a:p>
      </dgm:t>
    </dgm:pt>
    <dgm:pt modelId="{473ADFED-BBDA-41D2-BE4F-0001ECFC9C70}" type="sibTrans" cxnId="{B12A64B7-C1FD-4C04-A35B-A4FF104F6C91}">
      <dgm:prSet/>
      <dgm:spPr/>
      <dgm:t>
        <a:bodyPr/>
        <a:lstStyle/>
        <a:p>
          <a:endParaRPr lang="zh-TW" altLang="en-US"/>
        </a:p>
      </dgm:t>
    </dgm:pt>
    <dgm:pt modelId="{77BA1A31-6119-4D94-B0D8-D1C11FD03753}" type="pres">
      <dgm:prSet presAssocID="{4308D694-41B9-405D-A426-AE73BE11362D}" presName="diagram" presStyleCnt="0">
        <dgm:presLayoutVars>
          <dgm:dir/>
          <dgm:resizeHandles val="exact"/>
        </dgm:presLayoutVars>
      </dgm:prSet>
      <dgm:spPr/>
    </dgm:pt>
    <dgm:pt modelId="{360B7186-29A0-4A2D-A5F9-3B97B803B474}" type="pres">
      <dgm:prSet presAssocID="{6B50CF65-FB9A-4BA6-B1FC-6D5AB51B3AA1}" presName="node" presStyleLbl="node1" presStyleIdx="0" presStyleCnt="5" custLinFactNeighborX="2947" custLinFactNeighborY="-61475">
        <dgm:presLayoutVars>
          <dgm:bulletEnabled val="1"/>
        </dgm:presLayoutVars>
      </dgm:prSet>
      <dgm:spPr/>
    </dgm:pt>
    <dgm:pt modelId="{77B6D001-482B-4EE7-84FE-771DADF3BD66}" type="pres">
      <dgm:prSet presAssocID="{24F321DA-37B7-4E02-8FFA-FE9D811385F1}" presName="sibTrans" presStyleLbl="sibTrans2D1" presStyleIdx="0" presStyleCnt="4"/>
      <dgm:spPr/>
    </dgm:pt>
    <dgm:pt modelId="{0C7C3065-A667-46A1-A8DE-82BB4304B0CF}" type="pres">
      <dgm:prSet presAssocID="{24F321DA-37B7-4E02-8FFA-FE9D811385F1}" presName="connectorText" presStyleLbl="sibTrans2D1" presStyleIdx="0" presStyleCnt="4"/>
      <dgm:spPr/>
    </dgm:pt>
    <dgm:pt modelId="{F064793D-A5C6-4794-B48F-6D57F398ADD6}" type="pres">
      <dgm:prSet presAssocID="{287F6923-2119-4884-85D6-73AA5CF0414F}" presName="node" presStyleLbl="node1" presStyleIdx="1" presStyleCnt="5" custLinFactNeighborX="776" custLinFactNeighborY="-24503">
        <dgm:presLayoutVars>
          <dgm:bulletEnabled val="1"/>
        </dgm:presLayoutVars>
      </dgm:prSet>
      <dgm:spPr/>
    </dgm:pt>
    <dgm:pt modelId="{D3270FAF-9869-45D9-99CC-F99A5707226A}" type="pres">
      <dgm:prSet presAssocID="{4261A4E4-A111-486D-96B4-0888D5887D1A}" presName="sibTrans" presStyleLbl="sibTrans2D1" presStyleIdx="1" presStyleCnt="4"/>
      <dgm:spPr/>
    </dgm:pt>
    <dgm:pt modelId="{FEBD2F5A-B1F6-4AAF-A7F3-56C049C2EC6F}" type="pres">
      <dgm:prSet presAssocID="{4261A4E4-A111-486D-96B4-0888D5887D1A}" presName="connectorText" presStyleLbl="sibTrans2D1" presStyleIdx="1" presStyleCnt="4"/>
      <dgm:spPr/>
    </dgm:pt>
    <dgm:pt modelId="{66D48890-A0CB-45FF-B0F4-1A919636672B}" type="pres">
      <dgm:prSet presAssocID="{815B1722-FBD9-41C2-B2CE-FCE3216B8F0F}" presName="node" presStyleLbl="node1" presStyleIdx="2" presStyleCnt="5" custLinFactNeighborX="-2947" custLinFactNeighborY="-23189">
        <dgm:presLayoutVars>
          <dgm:bulletEnabled val="1"/>
        </dgm:presLayoutVars>
      </dgm:prSet>
      <dgm:spPr/>
    </dgm:pt>
    <dgm:pt modelId="{CA9B8EEE-BE38-46F7-8839-9B390A390D06}" type="pres">
      <dgm:prSet presAssocID="{7334DB34-1001-4C39-8C3D-22F019350042}" presName="sibTrans" presStyleLbl="sibTrans2D1" presStyleIdx="2" presStyleCnt="4" custLinFactNeighborX="-18793" custLinFactNeighborY="-9117"/>
      <dgm:spPr/>
    </dgm:pt>
    <dgm:pt modelId="{486F2757-31DE-4D84-9ACC-5C79ECDAA488}" type="pres">
      <dgm:prSet presAssocID="{7334DB34-1001-4C39-8C3D-22F019350042}" presName="connectorText" presStyleLbl="sibTrans2D1" presStyleIdx="2" presStyleCnt="4"/>
      <dgm:spPr/>
    </dgm:pt>
    <dgm:pt modelId="{14334652-9140-476B-89B8-3A81D82D6891}" type="pres">
      <dgm:prSet presAssocID="{25C91394-1AE1-481A-88AC-3CEB4F3AF45D}" presName="node" presStyleLbl="node1" presStyleIdx="3" presStyleCnt="5" custLinFactNeighborX="-2947" custLinFactNeighborY="-27424">
        <dgm:presLayoutVars>
          <dgm:bulletEnabled val="1"/>
        </dgm:presLayoutVars>
      </dgm:prSet>
      <dgm:spPr/>
    </dgm:pt>
    <dgm:pt modelId="{597B804B-53B2-4E95-B8D5-CDD34F4D01C0}" type="pres">
      <dgm:prSet presAssocID="{4DE930A3-CE16-4A82-9FBE-4864AA4C09A1}" presName="sibTrans" presStyleLbl="sibTrans2D1" presStyleIdx="3" presStyleCnt="4" custLinFactNeighborX="-1014" custLinFactNeighborY="7128"/>
      <dgm:spPr/>
    </dgm:pt>
    <dgm:pt modelId="{A46B96ED-DD23-4D00-829F-8735D4818D0C}" type="pres">
      <dgm:prSet presAssocID="{4DE930A3-CE16-4A82-9FBE-4864AA4C09A1}" presName="connectorText" presStyleLbl="sibTrans2D1" presStyleIdx="3" presStyleCnt="4"/>
      <dgm:spPr/>
    </dgm:pt>
    <dgm:pt modelId="{ED4E687F-EEC8-4FCB-B054-1636748266A1}" type="pres">
      <dgm:prSet presAssocID="{68A596B3-B03A-4A7A-A600-8D5A887071DC}" presName="node" presStyleLbl="node1" presStyleIdx="4" presStyleCnt="5" custLinFactNeighborX="4057" custLinFactNeighborY="65654">
        <dgm:presLayoutVars>
          <dgm:bulletEnabled val="1"/>
        </dgm:presLayoutVars>
      </dgm:prSet>
      <dgm:spPr/>
    </dgm:pt>
  </dgm:ptLst>
  <dgm:cxnLst>
    <dgm:cxn modelId="{3751E516-D633-4D1A-BCF4-CD2D7D9BF247}" type="presOf" srcId="{25C91394-1AE1-481A-88AC-3CEB4F3AF45D}" destId="{14334652-9140-476B-89B8-3A81D82D6891}" srcOrd="0" destOrd="0" presId="urn:microsoft.com/office/officeart/2005/8/layout/process5"/>
    <dgm:cxn modelId="{654A1F20-3231-4CAB-BDA5-C7CC9AC8576D}" srcId="{4308D694-41B9-405D-A426-AE73BE11362D}" destId="{6B50CF65-FB9A-4BA6-B1FC-6D5AB51B3AA1}" srcOrd="0" destOrd="0" parTransId="{A2424B5E-B196-4B79-9A40-3AD7A4555DF2}" sibTransId="{24F321DA-37B7-4E02-8FFA-FE9D811385F1}"/>
    <dgm:cxn modelId="{53DCA336-8D96-4C86-B855-8B502182ACEE}" type="presOf" srcId="{815B1722-FBD9-41C2-B2CE-FCE3216B8F0F}" destId="{66D48890-A0CB-45FF-B0F4-1A919636672B}" srcOrd="0" destOrd="0" presId="urn:microsoft.com/office/officeart/2005/8/layout/process5"/>
    <dgm:cxn modelId="{1708703A-7FEF-4B2B-8084-413A4312EBD7}" srcId="{4308D694-41B9-405D-A426-AE73BE11362D}" destId="{25C91394-1AE1-481A-88AC-3CEB4F3AF45D}" srcOrd="3" destOrd="0" parTransId="{8D9D9235-DC9E-49F5-9DC0-E153B918A592}" sibTransId="{4DE930A3-CE16-4A82-9FBE-4864AA4C09A1}"/>
    <dgm:cxn modelId="{70CF8243-4295-4443-958B-DEB743EA4EF9}" type="presOf" srcId="{6B50CF65-FB9A-4BA6-B1FC-6D5AB51B3AA1}" destId="{360B7186-29A0-4A2D-A5F9-3B97B803B474}" srcOrd="0" destOrd="0" presId="urn:microsoft.com/office/officeart/2005/8/layout/process5"/>
    <dgm:cxn modelId="{D1163666-255B-4EC5-A18A-B170FBF7685E}" type="presOf" srcId="{7334DB34-1001-4C39-8C3D-22F019350042}" destId="{CA9B8EEE-BE38-46F7-8839-9B390A390D06}" srcOrd="0" destOrd="0" presId="urn:microsoft.com/office/officeart/2005/8/layout/process5"/>
    <dgm:cxn modelId="{8AFECF72-6026-4882-9EBB-C548692E033F}" srcId="{4308D694-41B9-405D-A426-AE73BE11362D}" destId="{287F6923-2119-4884-85D6-73AA5CF0414F}" srcOrd="1" destOrd="0" parTransId="{679A25EA-B620-41D8-9968-D2D317717967}" sibTransId="{4261A4E4-A111-486D-96B4-0888D5887D1A}"/>
    <dgm:cxn modelId="{7034EF72-DE2F-43EB-9D50-2EBFB0530509}" type="presOf" srcId="{4261A4E4-A111-486D-96B4-0888D5887D1A}" destId="{FEBD2F5A-B1F6-4AAF-A7F3-56C049C2EC6F}" srcOrd="1" destOrd="0" presId="urn:microsoft.com/office/officeart/2005/8/layout/process5"/>
    <dgm:cxn modelId="{4BF46356-CF14-458F-87D7-B393ACC1AB2F}" srcId="{4308D694-41B9-405D-A426-AE73BE11362D}" destId="{815B1722-FBD9-41C2-B2CE-FCE3216B8F0F}" srcOrd="2" destOrd="0" parTransId="{DD5C012A-EE1F-43F0-94BA-7941869803C3}" sibTransId="{7334DB34-1001-4C39-8C3D-22F019350042}"/>
    <dgm:cxn modelId="{D92ACC78-44FD-4B81-8CD2-DA76BCD1472E}" type="presOf" srcId="{4308D694-41B9-405D-A426-AE73BE11362D}" destId="{77BA1A31-6119-4D94-B0D8-D1C11FD03753}" srcOrd="0" destOrd="0" presId="urn:microsoft.com/office/officeart/2005/8/layout/process5"/>
    <dgm:cxn modelId="{518DFBAB-B29F-4932-BA3F-7E100661507F}" type="presOf" srcId="{287F6923-2119-4884-85D6-73AA5CF0414F}" destId="{F064793D-A5C6-4794-B48F-6D57F398ADD6}" srcOrd="0" destOrd="0" presId="urn:microsoft.com/office/officeart/2005/8/layout/process5"/>
    <dgm:cxn modelId="{734020B2-C362-40E0-ABC2-67B0AFD0E903}" type="presOf" srcId="{4DE930A3-CE16-4A82-9FBE-4864AA4C09A1}" destId="{597B804B-53B2-4E95-B8D5-CDD34F4D01C0}" srcOrd="0" destOrd="0" presId="urn:microsoft.com/office/officeart/2005/8/layout/process5"/>
    <dgm:cxn modelId="{918B80B3-2939-48E8-883C-35C90CA19991}" type="presOf" srcId="{7334DB34-1001-4C39-8C3D-22F019350042}" destId="{486F2757-31DE-4D84-9ACC-5C79ECDAA488}" srcOrd="1" destOrd="0" presId="urn:microsoft.com/office/officeart/2005/8/layout/process5"/>
    <dgm:cxn modelId="{B12A64B7-C1FD-4C04-A35B-A4FF104F6C91}" srcId="{4308D694-41B9-405D-A426-AE73BE11362D}" destId="{68A596B3-B03A-4A7A-A600-8D5A887071DC}" srcOrd="4" destOrd="0" parTransId="{E60F82E7-B82B-4745-8130-4EEAD8467EF2}" sibTransId="{473ADFED-BBDA-41D2-BE4F-0001ECFC9C70}"/>
    <dgm:cxn modelId="{75AADCBD-5B90-431D-8CA6-1C8B8B901EEE}" type="presOf" srcId="{4DE930A3-CE16-4A82-9FBE-4864AA4C09A1}" destId="{A46B96ED-DD23-4D00-829F-8735D4818D0C}" srcOrd="1" destOrd="0" presId="urn:microsoft.com/office/officeart/2005/8/layout/process5"/>
    <dgm:cxn modelId="{7E9283C3-277F-4CFE-8AFF-36F923068C9F}" type="presOf" srcId="{4261A4E4-A111-486D-96B4-0888D5887D1A}" destId="{D3270FAF-9869-45D9-99CC-F99A5707226A}" srcOrd="0" destOrd="0" presId="urn:microsoft.com/office/officeart/2005/8/layout/process5"/>
    <dgm:cxn modelId="{38BE25D7-838C-498C-9082-4828B957A75C}" type="presOf" srcId="{68A596B3-B03A-4A7A-A600-8D5A887071DC}" destId="{ED4E687F-EEC8-4FCB-B054-1636748266A1}" srcOrd="0" destOrd="0" presId="urn:microsoft.com/office/officeart/2005/8/layout/process5"/>
    <dgm:cxn modelId="{5D52E1F0-C80C-4D71-B315-F52BDF5A9248}" type="presOf" srcId="{24F321DA-37B7-4E02-8FFA-FE9D811385F1}" destId="{0C7C3065-A667-46A1-A8DE-82BB4304B0CF}" srcOrd="1" destOrd="0" presId="urn:microsoft.com/office/officeart/2005/8/layout/process5"/>
    <dgm:cxn modelId="{1D622BFB-6EB3-4335-A499-03064AF3BC1F}" type="presOf" srcId="{24F321DA-37B7-4E02-8FFA-FE9D811385F1}" destId="{77B6D001-482B-4EE7-84FE-771DADF3BD66}" srcOrd="0" destOrd="0" presId="urn:microsoft.com/office/officeart/2005/8/layout/process5"/>
    <dgm:cxn modelId="{F050902E-D9A7-47EF-A153-2067E4D867D7}" type="presParOf" srcId="{77BA1A31-6119-4D94-B0D8-D1C11FD03753}" destId="{360B7186-29A0-4A2D-A5F9-3B97B803B474}" srcOrd="0" destOrd="0" presId="urn:microsoft.com/office/officeart/2005/8/layout/process5"/>
    <dgm:cxn modelId="{CD312D8B-2CC4-43EE-AADC-5FE29ACDDA52}" type="presParOf" srcId="{77BA1A31-6119-4D94-B0D8-D1C11FD03753}" destId="{77B6D001-482B-4EE7-84FE-771DADF3BD66}" srcOrd="1" destOrd="0" presId="urn:microsoft.com/office/officeart/2005/8/layout/process5"/>
    <dgm:cxn modelId="{5840DE57-E2C5-48B0-8128-E9E2A7AB313C}" type="presParOf" srcId="{77B6D001-482B-4EE7-84FE-771DADF3BD66}" destId="{0C7C3065-A667-46A1-A8DE-82BB4304B0CF}" srcOrd="0" destOrd="0" presId="urn:microsoft.com/office/officeart/2005/8/layout/process5"/>
    <dgm:cxn modelId="{EB3F3A7D-2E8D-4620-98EC-9EAD911B31D5}" type="presParOf" srcId="{77BA1A31-6119-4D94-B0D8-D1C11FD03753}" destId="{F064793D-A5C6-4794-B48F-6D57F398ADD6}" srcOrd="2" destOrd="0" presId="urn:microsoft.com/office/officeart/2005/8/layout/process5"/>
    <dgm:cxn modelId="{4C3EF0F9-0D97-406F-80B3-4B07AED77FFF}" type="presParOf" srcId="{77BA1A31-6119-4D94-B0D8-D1C11FD03753}" destId="{D3270FAF-9869-45D9-99CC-F99A5707226A}" srcOrd="3" destOrd="0" presId="urn:microsoft.com/office/officeart/2005/8/layout/process5"/>
    <dgm:cxn modelId="{BA9BCD20-1606-49E3-8B3D-0C266EC4FFB2}" type="presParOf" srcId="{D3270FAF-9869-45D9-99CC-F99A5707226A}" destId="{FEBD2F5A-B1F6-4AAF-A7F3-56C049C2EC6F}" srcOrd="0" destOrd="0" presId="urn:microsoft.com/office/officeart/2005/8/layout/process5"/>
    <dgm:cxn modelId="{BAB745D4-7754-4F5D-A623-DBE47F25D36B}" type="presParOf" srcId="{77BA1A31-6119-4D94-B0D8-D1C11FD03753}" destId="{66D48890-A0CB-45FF-B0F4-1A919636672B}" srcOrd="4" destOrd="0" presId="urn:microsoft.com/office/officeart/2005/8/layout/process5"/>
    <dgm:cxn modelId="{8ADDED14-4452-4C4B-BAEF-BA1BA3C13A0F}" type="presParOf" srcId="{77BA1A31-6119-4D94-B0D8-D1C11FD03753}" destId="{CA9B8EEE-BE38-46F7-8839-9B390A390D06}" srcOrd="5" destOrd="0" presId="urn:microsoft.com/office/officeart/2005/8/layout/process5"/>
    <dgm:cxn modelId="{B25B4359-26CB-4D19-9198-8429AF030CBC}" type="presParOf" srcId="{CA9B8EEE-BE38-46F7-8839-9B390A390D06}" destId="{486F2757-31DE-4D84-9ACC-5C79ECDAA488}" srcOrd="0" destOrd="0" presId="urn:microsoft.com/office/officeart/2005/8/layout/process5"/>
    <dgm:cxn modelId="{95DF9B14-0620-4BB5-8742-47DED13D8E91}" type="presParOf" srcId="{77BA1A31-6119-4D94-B0D8-D1C11FD03753}" destId="{14334652-9140-476B-89B8-3A81D82D6891}" srcOrd="6" destOrd="0" presId="urn:microsoft.com/office/officeart/2005/8/layout/process5"/>
    <dgm:cxn modelId="{2897F718-BFAE-40BD-97ED-0001300FDFB5}" type="presParOf" srcId="{77BA1A31-6119-4D94-B0D8-D1C11FD03753}" destId="{597B804B-53B2-4E95-B8D5-CDD34F4D01C0}" srcOrd="7" destOrd="0" presId="urn:microsoft.com/office/officeart/2005/8/layout/process5"/>
    <dgm:cxn modelId="{B5444D6C-C7DC-4EDE-8BCD-D073726C484E}" type="presParOf" srcId="{597B804B-53B2-4E95-B8D5-CDD34F4D01C0}" destId="{A46B96ED-DD23-4D00-829F-8735D4818D0C}" srcOrd="0" destOrd="0" presId="urn:microsoft.com/office/officeart/2005/8/layout/process5"/>
    <dgm:cxn modelId="{A1171DCD-5E1E-4BAB-82E2-ABE4A41DEED2}" type="presParOf" srcId="{77BA1A31-6119-4D94-B0D8-D1C11FD03753}" destId="{ED4E687F-EEC8-4FCB-B054-1636748266A1}"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268C82-104C-420D-8F96-DAF2E67099C3}" type="doc">
      <dgm:prSet loTypeId="urn:microsoft.com/office/officeart/2005/8/layout/hChevron3" loCatId="process" qsTypeId="urn:microsoft.com/office/officeart/2005/8/quickstyle/simple4" qsCatId="simple" csTypeId="urn:microsoft.com/office/officeart/2005/8/colors/accent1_4" csCatId="accent1" phldr="1"/>
      <dgm:spPr/>
    </dgm:pt>
    <dgm:pt modelId="{630F73A3-63FD-4DEB-9905-F063703486C5}">
      <dgm:prSet phldrT="[文字]" custT="1"/>
      <dgm:spPr/>
      <dgm:t>
        <a:bodyPr/>
        <a:lstStyle/>
        <a:p>
          <a:pPr>
            <a:lnSpc>
              <a:spcPts val="2000"/>
            </a:lnSpc>
          </a:pPr>
          <a:r>
            <a:rPr lang="en-US" altLang="zh-TW" sz="2000" dirty="0">
              <a:latin typeface="微軟正黑體" panose="020B0604030504040204" pitchFamily="34" charset="-120"/>
              <a:ea typeface="微軟正黑體" panose="020B0604030504040204" pitchFamily="34" charset="-120"/>
            </a:rPr>
            <a:t>COVID-19</a:t>
          </a:r>
          <a:r>
            <a:rPr lang="zh-TW" altLang="en-US" sz="2000" dirty="0">
              <a:latin typeface="微軟正黑體" panose="020B0604030504040204" pitchFamily="34" charset="-120"/>
              <a:ea typeface="微軟正黑體" panose="020B0604030504040204" pitchFamily="34" charset="-120"/>
            </a:rPr>
            <a:t>疫苗</a:t>
          </a:r>
          <a:endParaRPr lang="en-US" altLang="zh-TW" sz="2000" dirty="0">
            <a:latin typeface="微軟正黑體" panose="020B0604030504040204" pitchFamily="34" charset="-120"/>
            <a:ea typeface="微軟正黑體" panose="020B0604030504040204" pitchFamily="34" charset="-120"/>
          </a:endParaRPr>
        </a:p>
        <a:p>
          <a:pPr>
            <a:lnSpc>
              <a:spcPts val="2000"/>
            </a:lnSpc>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劑</a:t>
          </a:r>
        </a:p>
        <a:p>
          <a:pPr>
            <a:lnSpc>
              <a:spcPts val="2000"/>
            </a:lnSpc>
          </a:pP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月中旬施打</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dgm:t>
    </dgm:pt>
    <dgm:pt modelId="{7189FA77-3832-48A6-B507-2743E70803AA}" type="parTrans" cxnId="{C483A804-F5D7-42D3-97CB-136C5C3B665F}">
      <dgm:prSet/>
      <dgm:spPr/>
      <dgm:t>
        <a:bodyPr/>
        <a:lstStyle/>
        <a:p>
          <a:endParaRPr lang="zh-TW" altLang="en-US"/>
        </a:p>
      </dgm:t>
    </dgm:pt>
    <dgm:pt modelId="{198C90B9-3AEC-45FD-82FB-317195D02838}" type="sibTrans" cxnId="{C483A804-F5D7-42D3-97CB-136C5C3B665F}">
      <dgm:prSet/>
      <dgm:spPr/>
      <dgm:t>
        <a:bodyPr/>
        <a:lstStyle/>
        <a:p>
          <a:endParaRPr lang="zh-TW" altLang="en-US"/>
        </a:p>
      </dgm:t>
    </dgm:pt>
    <dgm:pt modelId="{6094EC75-2B7C-4422-A39C-655C1793FFC7}">
      <dgm:prSet phldrT="[文字]" custT="1"/>
      <dgm:spPr/>
      <dgm:t>
        <a:bodyPr/>
        <a:lstStyle/>
        <a:p>
          <a:pPr>
            <a:lnSpc>
              <a:spcPts val="2000"/>
            </a:lnSpc>
          </a:pPr>
          <a:r>
            <a:rPr lang="en-US" altLang="zh-TW" sz="2000" dirty="0">
              <a:latin typeface="微軟正黑體" panose="020B0604030504040204" pitchFamily="34" charset="-120"/>
              <a:ea typeface="微軟正黑體" panose="020B0604030504040204" pitchFamily="34" charset="-120"/>
            </a:rPr>
            <a:t>COVID-19</a:t>
          </a:r>
          <a:r>
            <a:rPr lang="zh-TW" altLang="en-US" sz="2000" dirty="0">
              <a:latin typeface="微軟正黑體" panose="020B0604030504040204" pitchFamily="34" charset="-120"/>
              <a:ea typeface="微軟正黑體" panose="020B0604030504040204" pitchFamily="34" charset="-120"/>
            </a:rPr>
            <a:t>疫苗</a:t>
          </a:r>
          <a:endParaRPr lang="en-US" altLang="zh-TW" sz="2000" dirty="0">
            <a:latin typeface="微軟正黑體" panose="020B0604030504040204" pitchFamily="34" charset="-120"/>
            <a:ea typeface="微軟正黑體" panose="020B0604030504040204" pitchFamily="34" charset="-120"/>
          </a:endParaRPr>
        </a:p>
        <a:p>
          <a:pPr>
            <a:lnSpc>
              <a:spcPts val="2000"/>
            </a:lnSpc>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劑</a:t>
          </a:r>
          <a:endParaRPr lang="en-US" altLang="zh-TW" sz="2000" dirty="0">
            <a:latin typeface="微軟正黑體" panose="020B0604030504040204" pitchFamily="34" charset="-120"/>
            <a:ea typeface="微軟正黑體" panose="020B0604030504040204" pitchFamily="34" charset="-120"/>
          </a:endParaRPr>
        </a:p>
        <a:p>
          <a:pPr>
            <a:lnSpc>
              <a:spcPts val="2000"/>
            </a:lnSpc>
          </a:pP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月中旬施打</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dgm:t>
    </dgm:pt>
    <dgm:pt modelId="{8F85DA63-2006-4936-A2E6-A19BF0DC5C77}" type="parTrans" cxnId="{6CE192EE-F8D3-4716-A1A3-3FC26950556E}">
      <dgm:prSet/>
      <dgm:spPr/>
      <dgm:t>
        <a:bodyPr/>
        <a:lstStyle/>
        <a:p>
          <a:endParaRPr lang="zh-TW" altLang="en-US"/>
        </a:p>
      </dgm:t>
    </dgm:pt>
    <dgm:pt modelId="{B57F3587-0451-43D5-B152-FF30437141A8}" type="sibTrans" cxnId="{6CE192EE-F8D3-4716-A1A3-3FC26950556E}">
      <dgm:prSet/>
      <dgm:spPr/>
      <dgm:t>
        <a:bodyPr/>
        <a:lstStyle/>
        <a:p>
          <a:endParaRPr lang="zh-TW" altLang="en-US"/>
        </a:p>
      </dgm:t>
    </dgm:pt>
    <dgm:pt modelId="{2921C14B-36A9-4F46-BAB4-0A98D7C834C5}">
      <dgm:prSet phldrT="[文字]" custT="1"/>
      <dgm:spPr/>
      <dgm:t>
        <a:bodyPr/>
        <a:lstStyle/>
        <a:p>
          <a:r>
            <a:rPr lang="zh-TW" altLang="en-US" sz="2000" dirty="0">
              <a:latin typeface="微軟正黑體" panose="020B0604030504040204" pitchFamily="34" charset="-120"/>
              <a:ea typeface="微軟正黑體" panose="020B0604030504040204" pitchFamily="34" charset="-120"/>
            </a:rPr>
            <a:t>黃熱病疫苗</a:t>
          </a:r>
        </a:p>
      </dgm:t>
    </dgm:pt>
    <dgm:pt modelId="{B8D6E7D2-E34C-45B4-A91C-20DA019C29D0}" type="parTrans" cxnId="{73A7EA57-9644-4C73-8A9F-074EF0726696}">
      <dgm:prSet/>
      <dgm:spPr/>
      <dgm:t>
        <a:bodyPr/>
        <a:lstStyle/>
        <a:p>
          <a:endParaRPr lang="zh-TW" altLang="en-US"/>
        </a:p>
      </dgm:t>
    </dgm:pt>
    <dgm:pt modelId="{7D90525A-9C56-43E8-9A91-462AA9102696}" type="sibTrans" cxnId="{73A7EA57-9644-4C73-8A9F-074EF0726696}">
      <dgm:prSet/>
      <dgm:spPr/>
      <dgm:t>
        <a:bodyPr/>
        <a:lstStyle/>
        <a:p>
          <a:endParaRPr lang="zh-TW" altLang="en-US"/>
        </a:p>
      </dgm:t>
    </dgm:pt>
    <dgm:pt modelId="{B240BF81-412F-4A96-B393-2F3534DA32CB}" type="pres">
      <dgm:prSet presAssocID="{BB268C82-104C-420D-8F96-DAF2E67099C3}" presName="Name0" presStyleCnt="0">
        <dgm:presLayoutVars>
          <dgm:dir/>
          <dgm:resizeHandles val="exact"/>
        </dgm:presLayoutVars>
      </dgm:prSet>
      <dgm:spPr/>
    </dgm:pt>
    <dgm:pt modelId="{2DF56CC8-B455-4508-BE10-1F4BC1EA54AD}" type="pres">
      <dgm:prSet presAssocID="{630F73A3-63FD-4DEB-9905-F063703486C5}" presName="parTxOnly" presStyleLbl="node1" presStyleIdx="0" presStyleCnt="3" custScaleY="119860">
        <dgm:presLayoutVars>
          <dgm:bulletEnabled val="1"/>
        </dgm:presLayoutVars>
      </dgm:prSet>
      <dgm:spPr/>
    </dgm:pt>
    <dgm:pt modelId="{17C31EBD-D7F8-4C3F-91B8-821BA6E323E7}" type="pres">
      <dgm:prSet presAssocID="{198C90B9-3AEC-45FD-82FB-317195D02838}" presName="parSpace" presStyleCnt="0"/>
      <dgm:spPr/>
    </dgm:pt>
    <dgm:pt modelId="{51531671-05E9-4723-B0E1-0650FFD1507F}" type="pres">
      <dgm:prSet presAssocID="{6094EC75-2B7C-4422-A39C-655C1793FFC7}" presName="parTxOnly" presStyleLbl="node1" presStyleIdx="1" presStyleCnt="3" custScaleX="129632" custScaleY="119860">
        <dgm:presLayoutVars>
          <dgm:bulletEnabled val="1"/>
        </dgm:presLayoutVars>
      </dgm:prSet>
      <dgm:spPr/>
    </dgm:pt>
    <dgm:pt modelId="{A110B875-2B73-4CAC-8B23-5B942F050904}" type="pres">
      <dgm:prSet presAssocID="{B57F3587-0451-43D5-B152-FF30437141A8}" presName="parSpace" presStyleCnt="0"/>
      <dgm:spPr/>
    </dgm:pt>
    <dgm:pt modelId="{D5E1BACB-A780-467A-8537-B14E481C371E}" type="pres">
      <dgm:prSet presAssocID="{2921C14B-36A9-4F46-BAB4-0A98D7C834C5}" presName="parTxOnly" presStyleLbl="node1" presStyleIdx="2" presStyleCnt="3" custScaleY="119860">
        <dgm:presLayoutVars>
          <dgm:bulletEnabled val="1"/>
        </dgm:presLayoutVars>
      </dgm:prSet>
      <dgm:spPr/>
    </dgm:pt>
  </dgm:ptLst>
  <dgm:cxnLst>
    <dgm:cxn modelId="{C483A804-F5D7-42D3-97CB-136C5C3B665F}" srcId="{BB268C82-104C-420D-8F96-DAF2E67099C3}" destId="{630F73A3-63FD-4DEB-9905-F063703486C5}" srcOrd="0" destOrd="0" parTransId="{7189FA77-3832-48A6-B507-2743E70803AA}" sibTransId="{198C90B9-3AEC-45FD-82FB-317195D02838}"/>
    <dgm:cxn modelId="{E709AD4C-814A-42D2-890F-27E1CDF82665}" type="presOf" srcId="{BB268C82-104C-420D-8F96-DAF2E67099C3}" destId="{B240BF81-412F-4A96-B393-2F3534DA32CB}" srcOrd="0" destOrd="0" presId="urn:microsoft.com/office/officeart/2005/8/layout/hChevron3"/>
    <dgm:cxn modelId="{73A7EA57-9644-4C73-8A9F-074EF0726696}" srcId="{BB268C82-104C-420D-8F96-DAF2E67099C3}" destId="{2921C14B-36A9-4F46-BAB4-0A98D7C834C5}" srcOrd="2" destOrd="0" parTransId="{B8D6E7D2-E34C-45B4-A91C-20DA019C29D0}" sibTransId="{7D90525A-9C56-43E8-9A91-462AA9102696}"/>
    <dgm:cxn modelId="{F4695991-B4B0-470E-A657-5852EF5AC18E}" type="presOf" srcId="{630F73A3-63FD-4DEB-9905-F063703486C5}" destId="{2DF56CC8-B455-4508-BE10-1F4BC1EA54AD}" srcOrd="0" destOrd="0" presId="urn:microsoft.com/office/officeart/2005/8/layout/hChevron3"/>
    <dgm:cxn modelId="{6551C9B2-9CFF-4750-BCAD-B121DDDBEF1B}" type="presOf" srcId="{2921C14B-36A9-4F46-BAB4-0A98D7C834C5}" destId="{D5E1BACB-A780-467A-8537-B14E481C371E}" srcOrd="0" destOrd="0" presId="urn:microsoft.com/office/officeart/2005/8/layout/hChevron3"/>
    <dgm:cxn modelId="{E904AFE3-B852-4C6D-95A0-D15EC7C712F1}" type="presOf" srcId="{6094EC75-2B7C-4422-A39C-655C1793FFC7}" destId="{51531671-05E9-4723-B0E1-0650FFD1507F}" srcOrd="0" destOrd="0" presId="urn:microsoft.com/office/officeart/2005/8/layout/hChevron3"/>
    <dgm:cxn modelId="{6CE192EE-F8D3-4716-A1A3-3FC26950556E}" srcId="{BB268C82-104C-420D-8F96-DAF2E67099C3}" destId="{6094EC75-2B7C-4422-A39C-655C1793FFC7}" srcOrd="1" destOrd="0" parTransId="{8F85DA63-2006-4936-A2E6-A19BF0DC5C77}" sibTransId="{B57F3587-0451-43D5-B152-FF30437141A8}"/>
    <dgm:cxn modelId="{0ED9895F-6B5B-4AD0-98FB-85C74F72986C}" type="presParOf" srcId="{B240BF81-412F-4A96-B393-2F3534DA32CB}" destId="{2DF56CC8-B455-4508-BE10-1F4BC1EA54AD}" srcOrd="0" destOrd="0" presId="urn:microsoft.com/office/officeart/2005/8/layout/hChevron3"/>
    <dgm:cxn modelId="{F4F7CCED-8E3D-4884-8A2A-E6DBDF3B22D7}" type="presParOf" srcId="{B240BF81-412F-4A96-B393-2F3534DA32CB}" destId="{17C31EBD-D7F8-4C3F-91B8-821BA6E323E7}" srcOrd="1" destOrd="0" presId="urn:microsoft.com/office/officeart/2005/8/layout/hChevron3"/>
    <dgm:cxn modelId="{F022D5C0-4A5E-4969-9761-4401BD5BF77E}" type="presParOf" srcId="{B240BF81-412F-4A96-B393-2F3534DA32CB}" destId="{51531671-05E9-4723-B0E1-0650FFD1507F}" srcOrd="2" destOrd="0" presId="urn:microsoft.com/office/officeart/2005/8/layout/hChevron3"/>
    <dgm:cxn modelId="{5394A261-FE55-436E-9B87-881E2830FE46}" type="presParOf" srcId="{B240BF81-412F-4A96-B393-2F3534DA32CB}" destId="{A110B875-2B73-4CAC-8B23-5B942F050904}" srcOrd="3" destOrd="0" presId="urn:microsoft.com/office/officeart/2005/8/layout/hChevron3"/>
    <dgm:cxn modelId="{B796C3F8-C0F0-47DE-94A0-D610B5839F5C}" type="presParOf" srcId="{B240BF81-412F-4A96-B393-2F3534DA32CB}" destId="{D5E1BACB-A780-467A-8537-B14E481C371E}"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B7186-29A0-4A2D-A5F9-3B97B803B474}">
      <dsp:nvSpPr>
        <dsp:cNvPr id="0" name=""/>
        <dsp:cNvSpPr/>
      </dsp:nvSpPr>
      <dsp:spPr>
        <a:xfrm>
          <a:off x="72006" y="199039"/>
          <a:ext cx="2194275" cy="131656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至西語系官網下載</a:t>
          </a:r>
          <a:r>
            <a:rPr lang="zh-TW" altLang="en-US" sz="18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大專青年實習志工申請表及其他文件</a:t>
          </a:r>
          <a:endParaRPr lang="zh-TW" altLang="en-US" sz="1800" b="1" kern="1200" dirty="0">
            <a:solidFill>
              <a:schemeClr val="tx1"/>
            </a:solidFill>
            <a:latin typeface="微軟正黑體" panose="020B0604030504040204" pitchFamily="34" charset="-120"/>
            <a:ea typeface="微軟正黑體" panose="020B0604030504040204" pitchFamily="34" charset="-120"/>
          </a:endParaRPr>
        </a:p>
      </dsp:txBody>
      <dsp:txXfrm>
        <a:off x="110567" y="237600"/>
        <a:ext cx="2117153" cy="1239443"/>
      </dsp:txXfrm>
    </dsp:sp>
    <dsp:sp modelId="{77B6D001-482B-4EE7-84FE-771DADF3BD66}">
      <dsp:nvSpPr>
        <dsp:cNvPr id="0" name=""/>
        <dsp:cNvSpPr/>
      </dsp:nvSpPr>
      <dsp:spPr>
        <a:xfrm rot="548591">
          <a:off x="2446066" y="826608"/>
          <a:ext cx="445599" cy="544180"/>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TW" altLang="en-US" sz="1500" kern="1200"/>
        </a:p>
      </dsp:txBody>
      <dsp:txXfrm>
        <a:off x="2446915" y="924823"/>
        <a:ext cx="311919" cy="326508"/>
      </dsp:txXfrm>
    </dsp:sp>
    <dsp:sp modelId="{F064793D-A5C6-4794-B48F-6D57F398ADD6}">
      <dsp:nvSpPr>
        <dsp:cNvPr id="0" name=""/>
        <dsp:cNvSpPr/>
      </dsp:nvSpPr>
      <dsp:spPr>
        <a:xfrm>
          <a:off x="3096354" y="685800"/>
          <a:ext cx="2194275" cy="1316565"/>
        </a:xfrm>
        <a:prstGeom prst="roundRect">
          <a:avLst>
            <a:gd name="adj" fmla="val 10000"/>
          </a:avLst>
        </a:prstGeom>
        <a:gradFill rotWithShape="0">
          <a:gsLst>
            <a:gs pos="0">
              <a:schemeClr val="accent2">
                <a:shade val="80000"/>
                <a:hueOff val="49400"/>
                <a:satOff val="4227"/>
                <a:lumOff val="5270"/>
                <a:alphaOff val="0"/>
                <a:shade val="51000"/>
                <a:satMod val="130000"/>
              </a:schemeClr>
            </a:gs>
            <a:gs pos="80000">
              <a:schemeClr val="accent2">
                <a:shade val="80000"/>
                <a:hueOff val="49400"/>
                <a:satOff val="4227"/>
                <a:lumOff val="5270"/>
                <a:alphaOff val="0"/>
                <a:shade val="93000"/>
                <a:satMod val="130000"/>
              </a:schemeClr>
            </a:gs>
            <a:gs pos="100000">
              <a:schemeClr val="accent2">
                <a:shade val="80000"/>
                <a:hueOff val="49400"/>
                <a:satOff val="4227"/>
                <a:lumOff val="52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lang="zh-TW" altLang="en-US" sz="1800" b="1" kern="1200" dirty="0">
              <a:solidFill>
                <a:schemeClr val="tx1"/>
              </a:solidFill>
            </a:rPr>
            <a:t>繳交申請文件予</a:t>
          </a:r>
          <a:endParaRPr lang="en-US" altLang="zh-TW" sz="1800" b="1" kern="1200" dirty="0">
            <a:solidFill>
              <a:schemeClr val="tx1"/>
            </a:solidFill>
          </a:endParaRPr>
        </a:p>
        <a:p>
          <a:pPr marL="0" lvl="0" indent="0" algn="ctr" defTabSz="800100">
            <a:lnSpc>
              <a:spcPts val="2000"/>
            </a:lnSpc>
            <a:spcBef>
              <a:spcPct val="0"/>
            </a:spcBef>
            <a:spcAft>
              <a:spcPct val="35000"/>
            </a:spcAft>
            <a:buNone/>
          </a:pPr>
          <a:r>
            <a:rPr lang="zh-TW" altLang="en-US" sz="1800" b="1" kern="1200" dirty="0">
              <a:solidFill>
                <a:schemeClr val="tx1"/>
              </a:solidFill>
            </a:rPr>
            <a:t>系辦巫宛真助教</a:t>
          </a:r>
        </a:p>
      </dsp:txBody>
      <dsp:txXfrm>
        <a:off x="3134915" y="724361"/>
        <a:ext cx="2117153" cy="1239443"/>
      </dsp:txXfrm>
    </dsp:sp>
    <dsp:sp modelId="{D3270FAF-9869-45D9-99CC-F99A5707226A}">
      <dsp:nvSpPr>
        <dsp:cNvPr id="0" name=""/>
        <dsp:cNvSpPr/>
      </dsp:nvSpPr>
      <dsp:spPr>
        <a:xfrm rot="19888">
          <a:off x="5465749" y="1080573"/>
          <a:ext cx="421896" cy="544180"/>
        </a:xfrm>
        <a:prstGeom prst="rightArrow">
          <a:avLst>
            <a:gd name="adj1" fmla="val 60000"/>
            <a:gd name="adj2" fmla="val 50000"/>
          </a:avLst>
        </a:prstGeom>
        <a:gradFill rotWithShape="0">
          <a:gsLst>
            <a:gs pos="0">
              <a:schemeClr val="accent2">
                <a:shade val="90000"/>
                <a:hueOff val="65876"/>
                <a:satOff val="2476"/>
                <a:lumOff val="5933"/>
                <a:alphaOff val="0"/>
                <a:shade val="51000"/>
                <a:satMod val="130000"/>
              </a:schemeClr>
            </a:gs>
            <a:gs pos="80000">
              <a:schemeClr val="accent2">
                <a:shade val="90000"/>
                <a:hueOff val="65876"/>
                <a:satOff val="2476"/>
                <a:lumOff val="5933"/>
                <a:alphaOff val="0"/>
                <a:shade val="93000"/>
                <a:satMod val="130000"/>
              </a:schemeClr>
            </a:gs>
            <a:gs pos="100000">
              <a:schemeClr val="accent2">
                <a:shade val="90000"/>
                <a:hueOff val="65876"/>
                <a:satOff val="2476"/>
                <a:lumOff val="59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TW" altLang="en-US" sz="1500" kern="1200"/>
        </a:p>
      </dsp:txBody>
      <dsp:txXfrm>
        <a:off x="5465750" y="1189043"/>
        <a:ext cx="295327" cy="326508"/>
      </dsp:txXfrm>
    </dsp:sp>
    <dsp:sp modelId="{66D48890-A0CB-45FF-B0F4-1A919636672B}">
      <dsp:nvSpPr>
        <dsp:cNvPr id="0" name=""/>
        <dsp:cNvSpPr/>
      </dsp:nvSpPr>
      <dsp:spPr>
        <a:xfrm>
          <a:off x="6086646" y="703099"/>
          <a:ext cx="2194275" cy="1316565"/>
        </a:xfrm>
        <a:prstGeom prst="roundRect">
          <a:avLst>
            <a:gd name="adj" fmla="val 10000"/>
          </a:avLst>
        </a:prstGeom>
        <a:gradFill rotWithShape="0">
          <a:gsLst>
            <a:gs pos="0">
              <a:schemeClr val="accent2">
                <a:shade val="80000"/>
                <a:hueOff val="98801"/>
                <a:satOff val="8455"/>
                <a:lumOff val="10540"/>
                <a:alphaOff val="0"/>
                <a:shade val="51000"/>
                <a:satMod val="130000"/>
              </a:schemeClr>
            </a:gs>
            <a:gs pos="80000">
              <a:schemeClr val="accent2">
                <a:shade val="80000"/>
                <a:hueOff val="98801"/>
                <a:satOff val="8455"/>
                <a:lumOff val="10540"/>
                <a:alphaOff val="0"/>
                <a:shade val="93000"/>
                <a:satMod val="130000"/>
              </a:schemeClr>
            </a:gs>
            <a:gs pos="100000">
              <a:schemeClr val="accent2">
                <a:shade val="80000"/>
                <a:hueOff val="98801"/>
                <a:satOff val="8455"/>
                <a:lumOff val="10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latin typeface="微軟正黑體" panose="020B0604030504040204" pitchFamily="34" charset="-120"/>
              <a:ea typeface="微軟正黑體" panose="020B0604030504040204" pitchFamily="34" charset="-120"/>
            </a:rPr>
            <a:t>書面審查</a:t>
          </a:r>
          <a:endParaRPr lang="en-US" altLang="zh-TW" sz="18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800100">
            <a:lnSpc>
              <a:spcPct val="90000"/>
            </a:lnSpc>
            <a:spcBef>
              <a:spcPct val="0"/>
            </a:spcBef>
            <a:spcAft>
              <a:spcPct val="35000"/>
            </a:spcAft>
            <a:buNone/>
          </a:pPr>
          <a:r>
            <a:rPr lang="en-US" altLang="zh-TW" sz="1800" b="1" kern="1200" dirty="0">
              <a:solidFill>
                <a:schemeClr val="tx1"/>
              </a:solidFill>
              <a:latin typeface="微軟正黑體" panose="020B0604030504040204" pitchFamily="34" charset="-120"/>
              <a:ea typeface="微軟正黑體" panose="020B0604030504040204" pitchFamily="34" charset="-120"/>
            </a:rPr>
            <a:t>(</a:t>
          </a:r>
          <a:r>
            <a:rPr lang="zh-TW" altLang="en-US" sz="1800" b="1" kern="1200" dirty="0">
              <a:solidFill>
                <a:schemeClr val="tx1"/>
              </a:solidFill>
              <a:latin typeface="微軟正黑體" panose="020B0604030504040204" pitchFamily="34" charset="-120"/>
              <a:ea typeface="微軟正黑體" panose="020B0604030504040204" pitchFamily="34" charset="-120"/>
            </a:rPr>
            <a:t>淡江大學、國合會</a:t>
          </a:r>
          <a:r>
            <a:rPr lang="en-US" altLang="zh-TW" sz="1800" b="1" kern="1200" dirty="0">
              <a:solidFill>
                <a:schemeClr val="tx1"/>
              </a:solidFill>
              <a:latin typeface="微軟正黑體" panose="020B0604030504040204" pitchFamily="34" charset="-120"/>
              <a:ea typeface="微軟正黑體" panose="020B0604030504040204" pitchFamily="34" charset="-120"/>
            </a:rPr>
            <a:t>)</a:t>
          </a:r>
          <a:endParaRPr lang="zh-TW" altLang="en-US" sz="1800" b="1" kern="1200" dirty="0">
            <a:solidFill>
              <a:schemeClr val="tx1"/>
            </a:solidFill>
            <a:latin typeface="微軟正黑體" panose="020B0604030504040204" pitchFamily="34" charset="-120"/>
            <a:ea typeface="微軟正黑體" panose="020B0604030504040204" pitchFamily="34" charset="-120"/>
          </a:endParaRPr>
        </a:p>
      </dsp:txBody>
      <dsp:txXfrm>
        <a:off x="6125207" y="741660"/>
        <a:ext cx="2117153" cy="1239443"/>
      </dsp:txXfrm>
    </dsp:sp>
    <dsp:sp modelId="{CA9B8EEE-BE38-46F7-8839-9B390A390D06}">
      <dsp:nvSpPr>
        <dsp:cNvPr id="0" name=""/>
        <dsp:cNvSpPr/>
      </dsp:nvSpPr>
      <dsp:spPr>
        <a:xfrm rot="5400000">
          <a:off x="6884097" y="2096609"/>
          <a:ext cx="435635" cy="544180"/>
        </a:xfrm>
        <a:prstGeom prst="rightArrow">
          <a:avLst>
            <a:gd name="adj1" fmla="val 60000"/>
            <a:gd name="adj2" fmla="val 50000"/>
          </a:avLst>
        </a:prstGeom>
        <a:gradFill rotWithShape="0">
          <a:gsLst>
            <a:gs pos="0">
              <a:schemeClr val="accent2">
                <a:shade val="90000"/>
                <a:hueOff val="131753"/>
                <a:satOff val="4953"/>
                <a:lumOff val="11866"/>
                <a:alphaOff val="0"/>
                <a:shade val="51000"/>
                <a:satMod val="130000"/>
              </a:schemeClr>
            </a:gs>
            <a:gs pos="80000">
              <a:schemeClr val="accent2">
                <a:shade val="90000"/>
                <a:hueOff val="131753"/>
                <a:satOff val="4953"/>
                <a:lumOff val="11866"/>
                <a:alphaOff val="0"/>
                <a:shade val="93000"/>
                <a:satMod val="130000"/>
              </a:schemeClr>
            </a:gs>
            <a:gs pos="100000">
              <a:schemeClr val="accent2">
                <a:shade val="90000"/>
                <a:hueOff val="131753"/>
                <a:satOff val="4953"/>
                <a:lumOff val="118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TW" altLang="en-US" sz="1500" kern="1200"/>
        </a:p>
      </dsp:txBody>
      <dsp:txXfrm rot="-5400000">
        <a:off x="6938661" y="2150881"/>
        <a:ext cx="326508" cy="304945"/>
      </dsp:txXfrm>
    </dsp:sp>
    <dsp:sp modelId="{14334652-9140-476B-89B8-3A81D82D6891}">
      <dsp:nvSpPr>
        <dsp:cNvPr id="0" name=""/>
        <dsp:cNvSpPr/>
      </dsp:nvSpPr>
      <dsp:spPr>
        <a:xfrm>
          <a:off x="6086646" y="2841618"/>
          <a:ext cx="2194275" cy="1316565"/>
        </a:xfrm>
        <a:prstGeom prst="roundRect">
          <a:avLst>
            <a:gd name="adj" fmla="val 10000"/>
          </a:avLst>
        </a:prstGeom>
        <a:gradFill rotWithShape="0">
          <a:gsLst>
            <a:gs pos="0">
              <a:schemeClr val="accent2">
                <a:shade val="80000"/>
                <a:hueOff val="148201"/>
                <a:satOff val="12682"/>
                <a:lumOff val="15810"/>
                <a:alphaOff val="0"/>
                <a:shade val="51000"/>
                <a:satMod val="130000"/>
              </a:schemeClr>
            </a:gs>
            <a:gs pos="80000">
              <a:schemeClr val="accent2">
                <a:shade val="80000"/>
                <a:hueOff val="148201"/>
                <a:satOff val="12682"/>
                <a:lumOff val="15810"/>
                <a:alphaOff val="0"/>
                <a:shade val="93000"/>
                <a:satMod val="130000"/>
              </a:schemeClr>
            </a:gs>
            <a:gs pos="100000">
              <a:schemeClr val="accent2">
                <a:shade val="80000"/>
                <a:hueOff val="148201"/>
                <a:satOff val="12682"/>
                <a:lumOff val="158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rPr>
            <a:t>面試</a:t>
          </a:r>
          <a:endParaRPr lang="en-US" altLang="zh-TW" sz="1800" b="1" kern="1200" dirty="0">
            <a:solidFill>
              <a:schemeClr val="tx1"/>
            </a:solidFill>
          </a:endParaRPr>
        </a:p>
        <a:p>
          <a:pPr marL="0" lvl="0" indent="0" algn="ctr" defTabSz="800100">
            <a:lnSpc>
              <a:spcPct val="90000"/>
            </a:lnSpc>
            <a:spcBef>
              <a:spcPct val="0"/>
            </a:spcBef>
            <a:spcAft>
              <a:spcPct val="35000"/>
            </a:spcAft>
            <a:buNone/>
          </a:pPr>
          <a:r>
            <a:rPr lang="en-US" altLang="zh-TW" sz="1800" b="1" kern="1200" dirty="0">
              <a:solidFill>
                <a:schemeClr val="tx1"/>
              </a:solidFill>
            </a:rPr>
            <a:t>(</a:t>
          </a:r>
          <a:r>
            <a:rPr lang="zh-TW" altLang="en-US" sz="1800" b="1" kern="1200" dirty="0">
              <a:solidFill>
                <a:schemeClr val="tx1"/>
              </a:solidFill>
            </a:rPr>
            <a:t>國合會</a:t>
          </a:r>
          <a:r>
            <a:rPr lang="en-US" altLang="zh-TW" sz="1800" b="1" kern="1200" dirty="0">
              <a:solidFill>
                <a:schemeClr val="tx1"/>
              </a:solidFill>
            </a:rPr>
            <a:t>)</a:t>
          </a:r>
          <a:endParaRPr lang="zh-TW" altLang="en-US" sz="1800" b="1" kern="1200" dirty="0">
            <a:solidFill>
              <a:schemeClr val="tx1"/>
            </a:solidFill>
          </a:endParaRPr>
        </a:p>
      </dsp:txBody>
      <dsp:txXfrm>
        <a:off x="6125207" y="2880179"/>
        <a:ext cx="2117153" cy="1239443"/>
      </dsp:txXfrm>
    </dsp:sp>
    <dsp:sp modelId="{597B804B-53B2-4E95-B8D5-CDD34F4D01C0}">
      <dsp:nvSpPr>
        <dsp:cNvPr id="0" name=""/>
        <dsp:cNvSpPr/>
      </dsp:nvSpPr>
      <dsp:spPr>
        <a:xfrm rot="9433309">
          <a:off x="5523179" y="3874755"/>
          <a:ext cx="416190" cy="544180"/>
        </a:xfrm>
        <a:prstGeom prst="rightArrow">
          <a:avLst>
            <a:gd name="adj1" fmla="val 60000"/>
            <a:gd name="adj2" fmla="val 50000"/>
          </a:avLst>
        </a:prstGeom>
        <a:gradFill rotWithShape="0">
          <a:gsLst>
            <a:gs pos="0">
              <a:schemeClr val="accent2">
                <a:shade val="90000"/>
                <a:hueOff val="197629"/>
                <a:satOff val="7429"/>
                <a:lumOff val="17799"/>
                <a:alphaOff val="0"/>
                <a:shade val="51000"/>
                <a:satMod val="130000"/>
              </a:schemeClr>
            </a:gs>
            <a:gs pos="80000">
              <a:schemeClr val="accent2">
                <a:shade val="90000"/>
                <a:hueOff val="197629"/>
                <a:satOff val="7429"/>
                <a:lumOff val="17799"/>
                <a:alphaOff val="0"/>
                <a:shade val="93000"/>
                <a:satMod val="130000"/>
              </a:schemeClr>
            </a:gs>
            <a:gs pos="100000">
              <a:schemeClr val="accent2">
                <a:shade val="90000"/>
                <a:hueOff val="197629"/>
                <a:satOff val="7429"/>
                <a:lumOff val="177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zh-TW" altLang="en-US" sz="1500" kern="1200"/>
        </a:p>
      </dsp:txBody>
      <dsp:txXfrm rot="10800000">
        <a:off x="5643167" y="3959421"/>
        <a:ext cx="291333" cy="326508"/>
      </dsp:txXfrm>
    </dsp:sp>
    <dsp:sp modelId="{ED4E687F-EEC8-4FCB-B054-1636748266A1}">
      <dsp:nvSpPr>
        <dsp:cNvPr id="0" name=""/>
        <dsp:cNvSpPr/>
      </dsp:nvSpPr>
      <dsp:spPr>
        <a:xfrm>
          <a:off x="3168348" y="4067050"/>
          <a:ext cx="2194275" cy="1316565"/>
        </a:xfrm>
        <a:prstGeom prst="roundRect">
          <a:avLst>
            <a:gd name="adj" fmla="val 10000"/>
          </a:avLst>
        </a:prstGeom>
        <a:solidFill>
          <a:srgbClr val="FB98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solidFill>
                <a:schemeClr val="tx1"/>
              </a:solidFill>
            </a:rPr>
            <a:t>通知核錄</a:t>
          </a:r>
        </a:p>
      </dsp:txBody>
      <dsp:txXfrm>
        <a:off x="3206909" y="4105611"/>
        <a:ext cx="2117153" cy="1239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56CC8-B455-4508-BE10-1F4BC1EA54AD}">
      <dsp:nvSpPr>
        <dsp:cNvPr id="0" name=""/>
        <dsp:cNvSpPr/>
      </dsp:nvSpPr>
      <dsp:spPr>
        <a:xfrm>
          <a:off x="576" y="1227589"/>
          <a:ext cx="2699575" cy="1294284"/>
        </a:xfrm>
        <a:prstGeom prst="homePlat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ts val="2000"/>
            </a:lnSpc>
            <a:spcBef>
              <a:spcPct val="0"/>
            </a:spcBef>
            <a:spcAft>
              <a:spcPct val="35000"/>
            </a:spcAft>
            <a:buNone/>
          </a:pPr>
          <a:r>
            <a:rPr lang="en-US" altLang="zh-TW" sz="2000" kern="1200" dirty="0">
              <a:latin typeface="微軟正黑體" panose="020B0604030504040204" pitchFamily="34" charset="-120"/>
              <a:ea typeface="微軟正黑體" panose="020B0604030504040204" pitchFamily="34" charset="-120"/>
            </a:rPr>
            <a:t>COVID-19</a:t>
          </a:r>
          <a:r>
            <a:rPr lang="zh-TW" altLang="en-US" sz="2000" kern="1200" dirty="0">
              <a:latin typeface="微軟正黑體" panose="020B0604030504040204" pitchFamily="34" charset="-120"/>
              <a:ea typeface="微軟正黑體" panose="020B0604030504040204" pitchFamily="34" charset="-120"/>
            </a:rPr>
            <a:t>疫苗</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第</a:t>
          </a:r>
          <a:r>
            <a:rPr lang="en-US" altLang="zh-TW" sz="2000" kern="1200" dirty="0">
              <a:latin typeface="微軟正黑體" panose="020B0604030504040204" pitchFamily="34" charset="-120"/>
              <a:ea typeface="微軟正黑體" panose="020B0604030504040204" pitchFamily="34" charset="-120"/>
            </a:rPr>
            <a:t>1</a:t>
          </a:r>
          <a:r>
            <a:rPr lang="zh-TW" altLang="en-US" sz="2000" kern="1200" dirty="0">
              <a:latin typeface="微軟正黑體" panose="020B0604030504040204" pitchFamily="34" charset="-120"/>
              <a:ea typeface="微軟正黑體" panose="020B0604030504040204" pitchFamily="34" charset="-120"/>
            </a:rPr>
            <a:t>劑</a:t>
          </a:r>
        </a:p>
        <a:p>
          <a:pPr marL="0" lvl="0" indent="0" algn="ctr" defTabSz="889000">
            <a:lnSpc>
              <a:spcPts val="2000"/>
            </a:lnSpc>
            <a:spcBef>
              <a:spcPct val="0"/>
            </a:spcBef>
            <a:spcAft>
              <a:spcPct val="35000"/>
            </a:spcAft>
            <a:buNone/>
          </a:pPr>
          <a:r>
            <a:rPr lang="en-US" altLang="zh-TW" sz="2000" kern="1200" dirty="0">
              <a:latin typeface="微軟正黑體" panose="020B0604030504040204" pitchFamily="34" charset="-120"/>
              <a:ea typeface="微軟正黑體" panose="020B0604030504040204" pitchFamily="34" charset="-120"/>
            </a:rPr>
            <a:t>(6</a:t>
          </a:r>
          <a:r>
            <a:rPr lang="zh-TW" altLang="en-US" sz="2000" kern="1200" dirty="0">
              <a:latin typeface="微軟正黑體" panose="020B0604030504040204" pitchFamily="34" charset="-120"/>
              <a:ea typeface="微軟正黑體" panose="020B0604030504040204" pitchFamily="34" charset="-120"/>
            </a:rPr>
            <a:t>月中旬施打</a:t>
          </a:r>
          <a:r>
            <a:rPr lang="en-US" altLang="zh-TW" sz="2000" kern="1200" dirty="0">
              <a:latin typeface="微軟正黑體" panose="020B0604030504040204" pitchFamily="34" charset="-120"/>
              <a:ea typeface="微軟正黑體" panose="020B0604030504040204" pitchFamily="34" charset="-120"/>
            </a:rPr>
            <a:t>)</a:t>
          </a:r>
          <a:endParaRPr lang="zh-TW" altLang="en-US" sz="2000" kern="1200" dirty="0">
            <a:latin typeface="微軟正黑體" panose="020B0604030504040204" pitchFamily="34" charset="-120"/>
            <a:ea typeface="微軟正黑體" panose="020B0604030504040204" pitchFamily="34" charset="-120"/>
          </a:endParaRPr>
        </a:p>
      </dsp:txBody>
      <dsp:txXfrm>
        <a:off x="576" y="1227589"/>
        <a:ext cx="2376004" cy="1294284"/>
      </dsp:txXfrm>
    </dsp:sp>
    <dsp:sp modelId="{51531671-05E9-4723-B0E1-0650FFD1507F}">
      <dsp:nvSpPr>
        <dsp:cNvPr id="0" name=""/>
        <dsp:cNvSpPr/>
      </dsp:nvSpPr>
      <dsp:spPr>
        <a:xfrm>
          <a:off x="2160236" y="1227589"/>
          <a:ext cx="3499513" cy="1294284"/>
        </a:xfrm>
        <a:prstGeom prst="chevron">
          <a:avLst/>
        </a:prstGeom>
        <a:gradFill rotWithShape="0">
          <a:gsLst>
            <a:gs pos="0">
              <a:schemeClr val="accent1">
                <a:shade val="50000"/>
                <a:hueOff val="171460"/>
                <a:satOff val="-2219"/>
                <a:lumOff val="27693"/>
                <a:alphaOff val="0"/>
                <a:shade val="51000"/>
                <a:satMod val="130000"/>
              </a:schemeClr>
            </a:gs>
            <a:gs pos="80000">
              <a:schemeClr val="accent1">
                <a:shade val="50000"/>
                <a:hueOff val="171460"/>
                <a:satOff val="-2219"/>
                <a:lumOff val="27693"/>
                <a:alphaOff val="0"/>
                <a:shade val="93000"/>
                <a:satMod val="130000"/>
              </a:schemeClr>
            </a:gs>
            <a:gs pos="100000">
              <a:schemeClr val="accent1">
                <a:shade val="50000"/>
                <a:hueOff val="171460"/>
                <a:satOff val="-2219"/>
                <a:lumOff val="276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ts val="2000"/>
            </a:lnSpc>
            <a:spcBef>
              <a:spcPct val="0"/>
            </a:spcBef>
            <a:spcAft>
              <a:spcPct val="35000"/>
            </a:spcAft>
            <a:buNone/>
          </a:pPr>
          <a:r>
            <a:rPr lang="en-US" altLang="zh-TW" sz="2000" kern="1200" dirty="0">
              <a:latin typeface="微軟正黑體" panose="020B0604030504040204" pitchFamily="34" charset="-120"/>
              <a:ea typeface="微軟正黑體" panose="020B0604030504040204" pitchFamily="34" charset="-120"/>
            </a:rPr>
            <a:t>COVID-19</a:t>
          </a:r>
          <a:r>
            <a:rPr lang="zh-TW" altLang="en-US" sz="2000" kern="1200" dirty="0">
              <a:latin typeface="微軟正黑體" panose="020B0604030504040204" pitchFamily="34" charset="-120"/>
              <a:ea typeface="微軟正黑體" panose="020B0604030504040204" pitchFamily="34" charset="-120"/>
            </a:rPr>
            <a:t>疫苗</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第</a:t>
          </a:r>
          <a:r>
            <a:rPr lang="en-US" altLang="zh-TW" sz="2000" kern="1200" dirty="0">
              <a:latin typeface="微軟正黑體" panose="020B0604030504040204" pitchFamily="34" charset="-120"/>
              <a:ea typeface="微軟正黑體" panose="020B0604030504040204" pitchFamily="34" charset="-120"/>
            </a:rPr>
            <a:t>2</a:t>
          </a:r>
          <a:r>
            <a:rPr lang="zh-TW" altLang="en-US" sz="2000" kern="1200" dirty="0">
              <a:latin typeface="微軟正黑體" panose="020B0604030504040204" pitchFamily="34" charset="-120"/>
              <a:ea typeface="微軟正黑體" panose="020B0604030504040204" pitchFamily="34" charset="-120"/>
            </a:rPr>
            <a:t>劑</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000"/>
            </a:lnSpc>
            <a:spcBef>
              <a:spcPct val="0"/>
            </a:spcBef>
            <a:spcAft>
              <a:spcPct val="35000"/>
            </a:spcAft>
            <a:buNone/>
          </a:pPr>
          <a:r>
            <a:rPr lang="en-US" altLang="zh-TW" sz="2000" kern="1200" dirty="0">
              <a:latin typeface="微軟正黑體" panose="020B0604030504040204" pitchFamily="34" charset="-120"/>
              <a:ea typeface="微軟正黑體" panose="020B0604030504040204" pitchFamily="34" charset="-120"/>
            </a:rPr>
            <a:t>(8</a:t>
          </a:r>
          <a:r>
            <a:rPr lang="zh-TW" altLang="en-US" sz="2000" kern="1200" dirty="0">
              <a:latin typeface="微軟正黑體" panose="020B0604030504040204" pitchFamily="34" charset="-120"/>
              <a:ea typeface="微軟正黑體" panose="020B0604030504040204" pitchFamily="34" charset="-120"/>
            </a:rPr>
            <a:t>月中旬施打</a:t>
          </a:r>
          <a:r>
            <a:rPr lang="en-US" altLang="zh-TW" sz="2000" kern="1200" dirty="0">
              <a:latin typeface="微軟正黑體" panose="020B0604030504040204" pitchFamily="34" charset="-120"/>
              <a:ea typeface="微軟正黑體" panose="020B0604030504040204" pitchFamily="34" charset="-120"/>
            </a:rPr>
            <a:t>)</a:t>
          </a:r>
          <a:endParaRPr lang="zh-TW" altLang="en-US" sz="2000" kern="1200" dirty="0">
            <a:latin typeface="微軟正黑體" panose="020B0604030504040204" pitchFamily="34" charset="-120"/>
            <a:ea typeface="微軟正黑體" panose="020B0604030504040204" pitchFamily="34" charset="-120"/>
          </a:endParaRPr>
        </a:p>
      </dsp:txBody>
      <dsp:txXfrm>
        <a:off x="2807378" y="1227589"/>
        <a:ext cx="2205229" cy="1294284"/>
      </dsp:txXfrm>
    </dsp:sp>
    <dsp:sp modelId="{D5E1BACB-A780-467A-8537-B14E481C371E}">
      <dsp:nvSpPr>
        <dsp:cNvPr id="0" name=""/>
        <dsp:cNvSpPr/>
      </dsp:nvSpPr>
      <dsp:spPr>
        <a:xfrm>
          <a:off x="5119835" y="1227589"/>
          <a:ext cx="2699575" cy="1294284"/>
        </a:xfrm>
        <a:prstGeom prst="chevron">
          <a:avLst/>
        </a:prstGeom>
        <a:gradFill rotWithShape="0">
          <a:gsLst>
            <a:gs pos="0">
              <a:schemeClr val="accent1">
                <a:shade val="50000"/>
                <a:hueOff val="171460"/>
                <a:satOff val="-2219"/>
                <a:lumOff val="27693"/>
                <a:alphaOff val="0"/>
                <a:shade val="51000"/>
                <a:satMod val="130000"/>
              </a:schemeClr>
            </a:gs>
            <a:gs pos="80000">
              <a:schemeClr val="accent1">
                <a:shade val="50000"/>
                <a:hueOff val="171460"/>
                <a:satOff val="-2219"/>
                <a:lumOff val="27693"/>
                <a:alphaOff val="0"/>
                <a:shade val="93000"/>
                <a:satMod val="130000"/>
              </a:schemeClr>
            </a:gs>
            <a:gs pos="100000">
              <a:schemeClr val="accent1">
                <a:shade val="50000"/>
                <a:hueOff val="171460"/>
                <a:satOff val="-2219"/>
                <a:lumOff val="276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黃熱病疫苗</a:t>
          </a:r>
        </a:p>
      </dsp:txBody>
      <dsp:txXfrm>
        <a:off x="5766977" y="1227589"/>
        <a:ext cx="1405291" cy="12942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2842D5FD-EF5A-4302-8091-A9CB89B59723}" type="datetimeFigureOut">
              <a:rPr lang="zh-TW" altLang="en-US" smtClean="0"/>
              <a:t>2021/5/7</a:t>
            </a:fld>
            <a:endParaRPr lang="zh-TW" altLang="en-US"/>
          </a:p>
        </p:txBody>
      </p:sp>
      <p:sp>
        <p:nvSpPr>
          <p:cNvPr id="4" name="頁尾版面配置區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F1CA58A9-B22B-497A-9D10-0C1599B757B6}" type="slidenum">
              <a:rPr lang="zh-TW" altLang="en-US" smtClean="0"/>
              <a:t>‹#›</a:t>
            </a:fld>
            <a:endParaRPr lang="zh-TW" altLang="en-US"/>
          </a:p>
        </p:txBody>
      </p:sp>
    </p:spTree>
    <p:extLst>
      <p:ext uri="{BB962C8B-B14F-4D97-AF65-F5344CB8AC3E}">
        <p14:creationId xmlns:p14="http://schemas.microsoft.com/office/powerpoint/2010/main" val="405216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17A7297-D99A-4A2D-95F2-6F01B512EF06}" type="datetimeFigureOut">
              <a:rPr lang="zh-TW" altLang="en-US" smtClean="0"/>
              <a:t>2021/5/7</a:t>
            </a:fld>
            <a:endParaRPr lang="zh-TW" altLang="en-US"/>
          </a:p>
        </p:txBody>
      </p:sp>
      <p:sp>
        <p:nvSpPr>
          <p:cNvPr id="4" name="投影片圖像版面配置區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A630A4D-4239-4549-9E82-04B790F4DC21}" type="slidenum">
              <a:rPr lang="zh-TW" altLang="en-US" smtClean="0"/>
              <a:t>‹#›</a:t>
            </a:fld>
            <a:endParaRPr lang="zh-TW" altLang="en-US"/>
          </a:p>
        </p:txBody>
      </p:sp>
    </p:spTree>
    <p:extLst>
      <p:ext uri="{BB962C8B-B14F-4D97-AF65-F5344CB8AC3E}">
        <p14:creationId xmlns:p14="http://schemas.microsoft.com/office/powerpoint/2010/main" val="236960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defTabSz="917876">
              <a:spcBef>
                <a:spcPct val="0"/>
              </a:spcBef>
              <a:defRPr kumimoji="1" sz="2400">
                <a:solidFill>
                  <a:schemeClr val="tx1"/>
                </a:solidFill>
                <a:latin typeface="Times" pitchFamily="18" charset="0"/>
                <a:ea typeface="Taipei" charset="-120"/>
              </a:defRPr>
            </a:lvl1pPr>
            <a:lvl2pPr marL="745080" indent="-286936" defTabSz="917876">
              <a:spcBef>
                <a:spcPct val="0"/>
              </a:spcBef>
              <a:defRPr kumimoji="1" sz="2400">
                <a:solidFill>
                  <a:schemeClr val="tx1"/>
                </a:solidFill>
                <a:latin typeface="Times" pitchFamily="18" charset="0"/>
                <a:ea typeface="Taipei" charset="-120"/>
              </a:defRPr>
            </a:lvl2pPr>
            <a:lvl3pPr marL="1146156" indent="-228280" defTabSz="917876">
              <a:spcBef>
                <a:spcPct val="0"/>
              </a:spcBef>
              <a:defRPr kumimoji="1" sz="2400">
                <a:solidFill>
                  <a:schemeClr val="tx1"/>
                </a:solidFill>
                <a:latin typeface="Times" pitchFamily="18" charset="0"/>
                <a:ea typeface="Taipei" charset="-120"/>
              </a:defRPr>
            </a:lvl3pPr>
            <a:lvl4pPr marL="1604301" indent="-228280" defTabSz="917876">
              <a:spcBef>
                <a:spcPct val="0"/>
              </a:spcBef>
              <a:defRPr kumimoji="1" sz="2400">
                <a:solidFill>
                  <a:schemeClr val="tx1"/>
                </a:solidFill>
                <a:latin typeface="Times" pitchFamily="18" charset="0"/>
                <a:ea typeface="Taipei" charset="-120"/>
              </a:defRPr>
            </a:lvl4pPr>
            <a:lvl5pPr marL="2064031" indent="-229866" defTabSz="917876">
              <a:spcBef>
                <a:spcPct val="0"/>
              </a:spcBef>
              <a:defRPr kumimoji="1" sz="2400">
                <a:solidFill>
                  <a:schemeClr val="tx1"/>
                </a:solidFill>
                <a:latin typeface="Times" pitchFamily="18" charset="0"/>
                <a:ea typeface="Taipei" charset="-120"/>
              </a:defRPr>
            </a:lvl5pPr>
            <a:lvl6pPr marL="2520591" indent="-229866" defTabSz="917876" fontAlgn="base">
              <a:spcBef>
                <a:spcPct val="0"/>
              </a:spcBef>
              <a:spcAft>
                <a:spcPct val="0"/>
              </a:spcAft>
              <a:defRPr kumimoji="1" sz="2400">
                <a:solidFill>
                  <a:schemeClr val="tx1"/>
                </a:solidFill>
                <a:latin typeface="Times" pitchFamily="18" charset="0"/>
                <a:ea typeface="Taipei" charset="-120"/>
              </a:defRPr>
            </a:lvl6pPr>
            <a:lvl7pPr marL="2977151" indent="-229866" defTabSz="917876" fontAlgn="base">
              <a:spcBef>
                <a:spcPct val="0"/>
              </a:spcBef>
              <a:spcAft>
                <a:spcPct val="0"/>
              </a:spcAft>
              <a:defRPr kumimoji="1" sz="2400">
                <a:solidFill>
                  <a:schemeClr val="tx1"/>
                </a:solidFill>
                <a:latin typeface="Times" pitchFamily="18" charset="0"/>
                <a:ea typeface="Taipei" charset="-120"/>
              </a:defRPr>
            </a:lvl7pPr>
            <a:lvl8pPr marL="3433711" indent="-229866" defTabSz="917876" fontAlgn="base">
              <a:spcBef>
                <a:spcPct val="0"/>
              </a:spcBef>
              <a:spcAft>
                <a:spcPct val="0"/>
              </a:spcAft>
              <a:defRPr kumimoji="1" sz="2400">
                <a:solidFill>
                  <a:schemeClr val="tx1"/>
                </a:solidFill>
                <a:latin typeface="Times" pitchFamily="18" charset="0"/>
                <a:ea typeface="Taipei" charset="-120"/>
              </a:defRPr>
            </a:lvl8pPr>
            <a:lvl9pPr marL="3890271" indent="-229866" defTabSz="917876" fontAlgn="base">
              <a:spcBef>
                <a:spcPct val="0"/>
              </a:spcBef>
              <a:spcAft>
                <a:spcPct val="0"/>
              </a:spcAft>
              <a:defRPr kumimoji="1" sz="2400">
                <a:solidFill>
                  <a:schemeClr val="tx1"/>
                </a:solidFill>
                <a:latin typeface="Times" pitchFamily="18" charset="0"/>
                <a:ea typeface="Taipei" charset="-120"/>
              </a:defRPr>
            </a:lvl9pPr>
          </a:lstStyle>
          <a:p>
            <a:fld id="{229E488F-B070-46E4-BFD1-7839E93047DF}" type="slidenum">
              <a:rPr lang="zh-TW" altLang="en-US" sz="1200">
                <a:solidFill>
                  <a:prstClr val="black"/>
                </a:solidFill>
              </a:rPr>
              <a:pPr/>
              <a:t>1</a:t>
            </a:fld>
            <a:endParaRPr lang="zh-TW" altLang="en-US" sz="120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eaLnBrk="1" hangingPunct="1"/>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10</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3517018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11</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252030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12</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40970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13</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53342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a:ln/>
        </p:spPr>
      </p:sp>
      <p:sp>
        <p:nvSpPr>
          <p:cNvPr id="61443" name="備忘稿版面配置區 2"/>
          <p:cNvSpPr>
            <a:spLocks noGrp="1"/>
          </p:cNvSpPr>
          <p:nvPr>
            <p:ph type="body" idx="1"/>
          </p:nvPr>
        </p:nvSpPr>
        <p:spPr>
          <a:noFill/>
          <a:ln/>
        </p:spPr>
        <p:txBody>
          <a:bodyPr/>
          <a:lstStyle/>
          <a:p>
            <a:endParaRPr lang="zh-TW" altLang="en-US"/>
          </a:p>
        </p:txBody>
      </p:sp>
      <p:sp>
        <p:nvSpPr>
          <p:cNvPr id="61444" name="投影片編號版面配置區 3"/>
          <p:cNvSpPr>
            <a:spLocks noGrp="1"/>
          </p:cNvSpPr>
          <p:nvPr>
            <p:ph type="sldNum" sz="quarter" idx="5"/>
          </p:nvPr>
        </p:nvSpPr>
        <p:spPr>
          <a:noFill/>
        </p:spPr>
        <p:txBody>
          <a:bodyPr/>
          <a:lstStyle/>
          <a:p>
            <a:pPr defTabSz="929895"/>
            <a:fld id="{54A1ECA4-6403-4163-A068-45A37142F174}" type="slidenum">
              <a:rPr lang="zh-TW" altLang="en-US" smtClean="0">
                <a:solidFill>
                  <a:srgbClr val="000000"/>
                </a:solidFill>
              </a:rPr>
              <a:pPr defTabSz="929895"/>
              <a:t>14</a:t>
            </a:fld>
            <a:endParaRPr lang="en-US" altLang="zh-TW">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a:ln/>
        </p:spPr>
      </p:sp>
      <p:sp>
        <p:nvSpPr>
          <p:cNvPr id="61443" name="備忘稿版面配置區 2"/>
          <p:cNvSpPr>
            <a:spLocks noGrp="1"/>
          </p:cNvSpPr>
          <p:nvPr>
            <p:ph type="body" idx="1"/>
          </p:nvPr>
        </p:nvSpPr>
        <p:spPr>
          <a:noFill/>
          <a:ln/>
        </p:spPr>
        <p:txBody>
          <a:bodyPr/>
          <a:lstStyle/>
          <a:p>
            <a:endParaRPr lang="zh-TW" altLang="en-US"/>
          </a:p>
        </p:txBody>
      </p:sp>
      <p:sp>
        <p:nvSpPr>
          <p:cNvPr id="61444" name="投影片編號版面配置區 3"/>
          <p:cNvSpPr>
            <a:spLocks noGrp="1"/>
          </p:cNvSpPr>
          <p:nvPr>
            <p:ph type="sldNum" sz="quarter" idx="5"/>
          </p:nvPr>
        </p:nvSpPr>
        <p:spPr>
          <a:noFill/>
        </p:spPr>
        <p:txBody>
          <a:bodyPr/>
          <a:lstStyle/>
          <a:p>
            <a:pPr defTabSz="929895"/>
            <a:fld id="{54A1ECA4-6403-4163-A068-45A37142F174}" type="slidenum">
              <a:rPr lang="zh-TW" altLang="en-US" smtClean="0">
                <a:solidFill>
                  <a:srgbClr val="000000"/>
                </a:solidFill>
              </a:rPr>
              <a:pPr defTabSz="929895"/>
              <a:t>15</a:t>
            </a:fld>
            <a:endParaRPr lang="en-US" altLang="zh-TW">
              <a:solidFill>
                <a:srgbClr val="000000"/>
              </a:solidFill>
            </a:endParaRPr>
          </a:p>
        </p:txBody>
      </p:sp>
    </p:spTree>
    <p:extLst>
      <p:ext uri="{BB962C8B-B14F-4D97-AF65-F5344CB8AC3E}">
        <p14:creationId xmlns:p14="http://schemas.microsoft.com/office/powerpoint/2010/main" val="338924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面時須出席，無視訊面試</a:t>
            </a: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68CB3-E607-4942-8AFA-9A9E4262E3F4}"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59514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A630A4D-4239-4549-9E82-04B790F4DC21}" type="slidenum">
              <a:rPr lang="zh-TW" altLang="en-US" smtClean="0"/>
              <a:t>18</a:t>
            </a:fld>
            <a:endParaRPr lang="zh-TW" altLang="en-US"/>
          </a:p>
        </p:txBody>
      </p:sp>
    </p:spTree>
    <p:extLst>
      <p:ext uri="{BB962C8B-B14F-4D97-AF65-F5344CB8AC3E}">
        <p14:creationId xmlns:p14="http://schemas.microsoft.com/office/powerpoint/2010/main" val="96894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2</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154383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lgn="ctr" defTabSz="928466" eaLnBrk="0" hangingPunct="0">
              <a:defRPr kumimoji="1" sz="3200" b="1">
                <a:solidFill>
                  <a:srgbClr val="0000FF"/>
                </a:solidFill>
                <a:latin typeface="華康粗黑體(P)" pitchFamily="34" charset="-120"/>
                <a:ea typeface="華康粗黑體(P)" pitchFamily="34" charset="-120"/>
              </a:defRPr>
            </a:lvl1pPr>
            <a:lvl2pPr marL="742773" indent="-285682" algn="ctr" defTabSz="928466" eaLnBrk="0" hangingPunct="0">
              <a:defRPr kumimoji="1" sz="3200" b="1">
                <a:solidFill>
                  <a:srgbClr val="0000FF"/>
                </a:solidFill>
                <a:latin typeface="華康粗黑體(P)" pitchFamily="34" charset="-120"/>
                <a:ea typeface="華康粗黑體(P)" pitchFamily="34" charset="-120"/>
              </a:defRPr>
            </a:lvl2pPr>
            <a:lvl3pPr marL="1142729" indent="-228546" algn="ctr" defTabSz="928466" eaLnBrk="0" hangingPunct="0">
              <a:defRPr kumimoji="1" sz="3200" b="1">
                <a:solidFill>
                  <a:srgbClr val="0000FF"/>
                </a:solidFill>
                <a:latin typeface="華康粗黑體(P)" pitchFamily="34" charset="-120"/>
                <a:ea typeface="華康粗黑體(P)" pitchFamily="34" charset="-120"/>
              </a:defRPr>
            </a:lvl3pPr>
            <a:lvl4pPr marL="1599820" indent="-228546" algn="ctr" defTabSz="928466" eaLnBrk="0" hangingPunct="0">
              <a:defRPr kumimoji="1" sz="3200" b="1">
                <a:solidFill>
                  <a:srgbClr val="0000FF"/>
                </a:solidFill>
                <a:latin typeface="華康粗黑體(P)" pitchFamily="34" charset="-120"/>
                <a:ea typeface="華康粗黑體(P)" pitchFamily="34" charset="-120"/>
              </a:defRPr>
            </a:lvl4pPr>
            <a:lvl5pPr marL="2056912" indent="-228546" algn="ctr" defTabSz="928466" eaLnBrk="0" hangingPunct="0">
              <a:defRPr kumimoji="1" sz="3200" b="1">
                <a:solidFill>
                  <a:srgbClr val="0000FF"/>
                </a:solidFill>
                <a:latin typeface="華康粗黑體(P)" pitchFamily="34" charset="-120"/>
                <a:ea typeface="華康粗黑體(P)" pitchFamily="34" charset="-120"/>
              </a:defRPr>
            </a:lvl5pPr>
            <a:lvl6pPr marL="2514003" indent="-228546" algn="ctr" defTabSz="928466"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6pPr>
            <a:lvl7pPr marL="2971096" indent="-228546" algn="ctr" defTabSz="928466"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7pPr>
            <a:lvl8pPr marL="3428186" indent="-228546" algn="ctr" defTabSz="928466"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8pPr>
            <a:lvl9pPr marL="3885276" indent="-228546" algn="ctr" defTabSz="928466"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9pPr>
          </a:lstStyle>
          <a:p>
            <a:pPr marL="0" marR="0" lvl="0" indent="0" algn="r" defTabSz="928466" rtl="0" eaLnBrk="1" fontAlgn="base" latinLnBrk="0" hangingPunct="1">
              <a:lnSpc>
                <a:spcPct val="100000"/>
              </a:lnSpc>
              <a:spcBef>
                <a:spcPct val="0"/>
              </a:spcBef>
              <a:spcAft>
                <a:spcPct val="0"/>
              </a:spcAft>
              <a:buClrTx/>
              <a:buSzTx/>
              <a:buFontTx/>
              <a:buNone/>
              <a:tabLst/>
              <a:defRPr/>
            </a:pPr>
            <a:fld id="{119541BA-96C2-40F2-B344-E81A46D6C285}" type="slidenum">
              <a:rPr kumimoji="1" lang="zh-TW" altLang="en-US" sz="1200" b="0" i="0" u="none" strike="noStrike" kern="1200" cap="none" spc="0" normalizeH="0" baseline="0" noProof="0">
                <a:ln>
                  <a:noFill/>
                </a:ln>
                <a:solidFill>
                  <a:prstClr val="black"/>
                </a:solidFill>
                <a:effectLst/>
                <a:uLnTx/>
                <a:uFillTx/>
                <a:latin typeface="Times" pitchFamily="18" charset="0"/>
                <a:ea typeface="Taipei"/>
                <a:cs typeface="+mn-cs"/>
              </a:rPr>
              <a:pPr marL="0" marR="0" lvl="0" indent="0" algn="r" defTabSz="928466" rtl="0" eaLnBrk="1" fontAlgn="base" latinLnBrk="0" hangingPunct="1">
                <a:lnSpc>
                  <a:spcPct val="100000"/>
                </a:lnSpc>
                <a:spcBef>
                  <a:spcPct val="0"/>
                </a:spcBef>
                <a:spcAft>
                  <a:spcPct val="0"/>
                </a:spcAft>
                <a:buClrTx/>
                <a:buSzTx/>
                <a:buFontTx/>
                <a:buNone/>
                <a:tabLst/>
                <a:defRPr/>
              </a:pPr>
              <a:t>3</a:t>
            </a:fld>
            <a:endParaRPr kumimoji="1" lang="en-US" altLang="zh-TW" sz="1200" b="0" i="0" u="none" strike="noStrike" kern="1200" cap="none" spc="0" normalizeH="0" baseline="0" noProof="0">
              <a:ln>
                <a:noFill/>
              </a:ln>
              <a:solidFill>
                <a:prstClr val="black"/>
              </a:solidFill>
              <a:effectLst/>
              <a:uLnTx/>
              <a:uFillTx/>
              <a:latin typeface="Times" pitchFamily="18" charset="0"/>
              <a:ea typeface="Taipei"/>
              <a:cs typeface="+mn-cs"/>
            </a:endParaRPr>
          </a:p>
        </p:txBody>
      </p:sp>
      <p:sp>
        <p:nvSpPr>
          <p:cNvPr id="23555" name="Rectangle 2"/>
          <p:cNvSpPr>
            <a:spLocks noGrp="1" noRot="1" noChangeAspect="1" noChangeArrowheads="1" noTextEdit="1"/>
          </p:cNvSpPr>
          <p:nvPr>
            <p:ph type="sldImg"/>
          </p:nvPr>
        </p:nvSpPr>
        <p:spPr>
          <a:xfrm>
            <a:off x="914400" y="739775"/>
            <a:ext cx="4970463" cy="3729038"/>
          </a:xfrm>
          <a:solidFill>
            <a:srgbClr val="FFFFFF"/>
          </a:solidFill>
          <a:ln/>
        </p:spPr>
      </p:sp>
      <p:sp>
        <p:nvSpPr>
          <p:cNvPr id="23556" name="Rectangle 3"/>
          <p:cNvSpPr>
            <a:spLocks noGrp="1" noChangeArrowheads="1"/>
          </p:cNvSpPr>
          <p:nvPr>
            <p:ph type="body" idx="1"/>
          </p:nvPr>
        </p:nvSpPr>
        <p:spPr>
          <a:xfrm>
            <a:off x="906465" y="4717218"/>
            <a:ext cx="4984750" cy="4469526"/>
          </a:xfrm>
          <a:solidFill>
            <a:srgbClr val="FFFFFF"/>
          </a:solidFill>
          <a:ln>
            <a:solidFill>
              <a:srgbClr val="000000"/>
            </a:solidFill>
            <a:miter lim="800000"/>
            <a:headEnd/>
            <a:tailEnd/>
          </a:ln>
        </p:spPr>
        <p:txBody>
          <a:bodyPr lIns="85852" tIns="42926" rIns="85852" bIns="42926"/>
          <a:lstStyle/>
          <a:p>
            <a:pPr marL="226960" indent="-226960"/>
            <a:endParaRPr lang="zh-TW" altLang="zh-TW" dirty="0">
              <a:latin typeface="標楷體" pitchFamily="65" charset="-120"/>
              <a:ea typeface="標楷體" pitchFamily="65"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BCBDDB8-F282-4070-AC50-443E490D66B6}" type="slidenum">
              <a:rPr lang="zh-TW" altLang="en-US" smtClean="0"/>
              <a:pPr>
                <a:defRPr/>
              </a:pPr>
              <a:t>4</a:t>
            </a:fld>
            <a:endParaRPr lang="en-US" altLang="zh-TW" dirty="0"/>
          </a:p>
        </p:txBody>
      </p:sp>
    </p:spTree>
    <p:extLst>
      <p:ext uri="{BB962C8B-B14F-4D97-AF65-F5344CB8AC3E}">
        <p14:creationId xmlns:p14="http://schemas.microsoft.com/office/powerpoint/2010/main" val="188865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5</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181150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6</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294362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3548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a:ln>
                  <a:noFill/>
                </a:ln>
                <a:solidFill>
                  <a:srgbClr val="000000"/>
                </a:solidFill>
                <a:effectLst/>
                <a:uLnTx/>
                <a:uFillTx/>
                <a:latin typeface="Times" charset="0"/>
                <a:ea typeface="Taipei" charset="-120"/>
                <a:cs typeface="+mn-cs"/>
              </a:rPr>
              <a:pPr marL="0" marR="0" lvl="0" indent="0" algn="r" defTabSz="935484" rtl="0" eaLnBrk="1" fontAlgn="base" latinLnBrk="0" hangingPunct="1">
                <a:lnSpc>
                  <a:spcPct val="100000"/>
                </a:lnSpc>
                <a:spcBef>
                  <a:spcPct val="0"/>
                </a:spcBef>
                <a:spcAft>
                  <a:spcPct val="0"/>
                </a:spcAft>
                <a:buClrTx/>
                <a:buSzTx/>
                <a:buFontTx/>
                <a:buNone/>
                <a:tabLst/>
                <a:defRPr/>
              </a:pPr>
              <a:t>7</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175515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907732" y="4722496"/>
            <a:ext cx="4991734" cy="4472939"/>
          </a:xfrm>
          <a:prstGeom prst="rect">
            <a:avLst/>
          </a:prstGeom>
        </p:spPr>
        <p:txBody>
          <a:bodyPr lIns="91544" tIns="91544" rIns="91544" bIns="91544" anchor="t" anchorCtr="0">
            <a:noAutofit/>
          </a:bodyPr>
          <a:lstStyle/>
          <a:p>
            <a:pPr>
              <a:spcBef>
                <a:spcPts val="0"/>
              </a:spcBef>
            </a:pPr>
            <a:endParaRPr dirty="0"/>
          </a:p>
        </p:txBody>
      </p:sp>
      <p:sp>
        <p:nvSpPr>
          <p:cNvPr id="534" name="Shape 534"/>
          <p:cNvSpPr>
            <a:spLocks noGrp="1" noRot="1" noChangeAspect="1"/>
          </p:cNvSpPr>
          <p:nvPr>
            <p:ph type="sldImg" idx="2"/>
          </p:nvPr>
        </p:nvSpPr>
        <p:spPr>
          <a:xfrm>
            <a:off x="917575" y="744538"/>
            <a:ext cx="4972050" cy="37290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28244" rtl="0" eaLnBrk="1" fontAlgn="base" latinLnBrk="0" hangingPunct="1">
              <a:lnSpc>
                <a:spcPct val="100000"/>
              </a:lnSpc>
              <a:spcBef>
                <a:spcPct val="0"/>
              </a:spcBef>
              <a:spcAft>
                <a:spcPct val="0"/>
              </a:spcAft>
              <a:buClrTx/>
              <a:buSzTx/>
              <a:buFontTx/>
              <a:buNone/>
              <a:tabLst/>
              <a:defRPr/>
            </a:pPr>
            <a:fld id="{8BCBDDB8-F282-4070-AC50-443E490D66B6}" type="slidenum">
              <a:rPr kumimoji="1" lang="zh-TW" altLang="en-US" sz="1200" b="0" i="0" u="none" strike="noStrike" kern="1200" cap="none" spc="0" normalizeH="0" baseline="0" noProof="0" smtClean="0">
                <a:ln>
                  <a:noFill/>
                </a:ln>
                <a:solidFill>
                  <a:srgbClr val="000000"/>
                </a:solidFill>
                <a:effectLst/>
                <a:uLnTx/>
                <a:uFillTx/>
                <a:latin typeface="Times" charset="0"/>
                <a:ea typeface="Taipei" charset="-120"/>
                <a:cs typeface="+mn-cs"/>
              </a:rPr>
              <a:pPr marL="0" marR="0" lvl="0" indent="0" algn="r" defTabSz="928244" rtl="0" eaLnBrk="1" fontAlgn="base" latinLnBrk="0" hangingPunct="1">
                <a:lnSpc>
                  <a:spcPct val="100000"/>
                </a:lnSpc>
                <a:spcBef>
                  <a:spcPct val="0"/>
                </a:spcBef>
                <a:spcAft>
                  <a:spcPct val="0"/>
                </a:spcAft>
                <a:buClrTx/>
                <a:buSzTx/>
                <a:buFontTx/>
                <a:buNone/>
                <a:tabLst/>
                <a:defRPr/>
              </a:pPr>
              <a:t>9</a:t>
            </a:fld>
            <a:endParaRPr kumimoji="1" lang="en-US" altLang="zh-TW" sz="1200" b="0" i="0" u="none" strike="noStrike" kern="1200" cap="none" spc="0" normalizeH="0" baseline="0" noProof="0" dirty="0">
              <a:ln>
                <a:noFill/>
              </a:ln>
              <a:solidFill>
                <a:srgbClr val="000000"/>
              </a:solidFill>
              <a:effectLst/>
              <a:uLnTx/>
              <a:uFillTx/>
              <a:latin typeface="Times" charset="0"/>
              <a:ea typeface="Taipei" charset="-120"/>
              <a:cs typeface="+mn-cs"/>
            </a:endParaRPr>
          </a:p>
        </p:txBody>
      </p:sp>
    </p:spTree>
    <p:extLst>
      <p:ext uri="{BB962C8B-B14F-4D97-AF65-F5344CB8AC3E}">
        <p14:creationId xmlns:p14="http://schemas.microsoft.com/office/powerpoint/2010/main" val="421468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561602" name="Rectangle 2"/>
          <p:cNvSpPr>
            <a:spLocks noGrp="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15616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840430-60A8-4F6B-BC94-31E877B5EC7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8771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F6D9F4-A1A6-4A59-AD29-1CAE7D4122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932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2180A8-B096-490D-B80E-1F8776F8B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536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25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0E5FB-3216-4021-A74D-E0BB4FD50F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485191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9F711C-6419-48BE-8686-B89CACAC7D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26337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A435DD-B400-481A-BC01-39BE2F2B81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0538673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D1E6E1-F6D4-43F8-BA19-FA8DDC23CFF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8804694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EB5282-A8CC-4E32-BEE7-DD163830D9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17894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4C7A8C-6497-483F-A220-50B0C0143D5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921374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561602" name="Rectangle 2"/>
          <p:cNvSpPr>
            <a:spLocks noGrp="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15616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840430-60A8-4F6B-BC94-31E877B5EC7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045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E79EBA-CF7F-468A-82A6-D07A943829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34675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E79EBA-CF7F-468A-82A6-D07A943829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258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65188E-AAE1-4977-984D-5F1738CDC5D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5842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78AB5B-A330-4363-B2E8-98FFC76223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221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476AB6-1978-4881-AFF9-0B394193623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99280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85C85A-2F42-496B-A40A-D7BB59582C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9813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C47669-1F72-40AF-8E5C-7F6EFDB5AB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585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B92338-C5DF-498A-912B-52E5135834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30746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504EEA-102C-47CE-89DA-756C0CE932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4480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F6D9F4-A1A6-4A59-AD29-1CAE7D4122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6008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2180A8-B096-490D-B80E-1F8776F8B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750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65188E-AAE1-4977-984D-5F1738CDC5D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6202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843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1AEE59A-C92A-406F-A9B4-30BB9D6E0B97}" type="slidenum">
              <a:rPr lang="en-US" altLang="ja-JP"/>
              <a:pPr>
                <a:defRPr/>
              </a:pPr>
              <a:t>‹#›</a:t>
            </a:fld>
            <a:endParaRPr lang="en-US" altLang="ja-JP" dirty="0"/>
          </a:p>
        </p:txBody>
      </p:sp>
    </p:spTree>
    <p:extLst>
      <p:ext uri="{BB962C8B-B14F-4D97-AF65-F5344CB8AC3E}">
        <p14:creationId xmlns:p14="http://schemas.microsoft.com/office/powerpoint/2010/main" val="232995712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5808C6A6-0AEE-4E4A-9A7B-A3D087D709F9}" type="slidenum">
              <a:rPr lang="en-US" altLang="ja-JP"/>
              <a:pPr>
                <a:defRPr/>
              </a:pPr>
              <a:t>‹#›</a:t>
            </a:fld>
            <a:endParaRPr lang="en-US" altLang="ja-JP" dirty="0"/>
          </a:p>
        </p:txBody>
      </p:sp>
    </p:spTree>
    <p:extLst>
      <p:ext uri="{BB962C8B-B14F-4D97-AF65-F5344CB8AC3E}">
        <p14:creationId xmlns:p14="http://schemas.microsoft.com/office/powerpoint/2010/main" val="181197633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367A551-E88F-494C-81D9-7D2C1FE0249A}" type="slidenum">
              <a:rPr lang="en-US" altLang="ja-JP"/>
              <a:pPr>
                <a:defRPr/>
              </a:pPr>
              <a:t>‹#›</a:t>
            </a:fld>
            <a:endParaRPr lang="en-US" altLang="ja-JP" dirty="0"/>
          </a:p>
        </p:txBody>
      </p:sp>
    </p:spTree>
    <p:extLst>
      <p:ext uri="{BB962C8B-B14F-4D97-AF65-F5344CB8AC3E}">
        <p14:creationId xmlns:p14="http://schemas.microsoft.com/office/powerpoint/2010/main" val="1274538552"/>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61708E4-9629-4067-A578-177597DBDE7C}" type="slidenum">
              <a:rPr lang="en-US" altLang="ja-JP"/>
              <a:pPr>
                <a:defRPr/>
              </a:pPr>
              <a:t>‹#›</a:t>
            </a:fld>
            <a:endParaRPr lang="en-US" altLang="ja-JP" dirty="0"/>
          </a:p>
        </p:txBody>
      </p:sp>
    </p:spTree>
    <p:extLst>
      <p:ext uri="{BB962C8B-B14F-4D97-AF65-F5344CB8AC3E}">
        <p14:creationId xmlns:p14="http://schemas.microsoft.com/office/powerpoint/2010/main" val="292540746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974FB11F-6E54-418F-9F68-87D1E10F2B13}" type="slidenum">
              <a:rPr lang="en-US" altLang="ja-JP"/>
              <a:pPr>
                <a:defRPr/>
              </a:pPr>
              <a:t>‹#›</a:t>
            </a:fld>
            <a:endParaRPr lang="en-US" altLang="ja-JP" dirty="0"/>
          </a:p>
        </p:txBody>
      </p:sp>
    </p:spTree>
    <p:extLst>
      <p:ext uri="{BB962C8B-B14F-4D97-AF65-F5344CB8AC3E}">
        <p14:creationId xmlns:p14="http://schemas.microsoft.com/office/powerpoint/2010/main" val="3567048670"/>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362C5A8E-8D35-4D34-910E-56357F882A3B}" type="slidenum">
              <a:rPr lang="en-US" altLang="ja-JP"/>
              <a:pPr>
                <a:defRPr/>
              </a:pPr>
              <a:t>‹#›</a:t>
            </a:fld>
            <a:endParaRPr lang="en-US" altLang="ja-JP" dirty="0"/>
          </a:p>
        </p:txBody>
      </p:sp>
    </p:spTree>
    <p:extLst>
      <p:ext uri="{BB962C8B-B14F-4D97-AF65-F5344CB8AC3E}">
        <p14:creationId xmlns:p14="http://schemas.microsoft.com/office/powerpoint/2010/main" val="375518036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1DAB2D1A-9123-4C27-9C0E-AB188A369050}" type="slidenum">
              <a:rPr lang="en-US" altLang="ja-JP"/>
              <a:pPr>
                <a:defRPr/>
              </a:pPr>
              <a:t>‹#›</a:t>
            </a:fld>
            <a:endParaRPr lang="en-US" altLang="ja-JP" dirty="0"/>
          </a:p>
        </p:txBody>
      </p:sp>
    </p:spTree>
    <p:extLst>
      <p:ext uri="{BB962C8B-B14F-4D97-AF65-F5344CB8AC3E}">
        <p14:creationId xmlns:p14="http://schemas.microsoft.com/office/powerpoint/2010/main" val="178019270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2EC65D6E-CCBF-4229-BFE4-F00595ADA274}" type="slidenum">
              <a:rPr lang="en-US" altLang="ja-JP"/>
              <a:pPr>
                <a:defRPr/>
              </a:pPr>
              <a:t>‹#›</a:t>
            </a:fld>
            <a:endParaRPr lang="en-US" altLang="ja-JP" dirty="0"/>
          </a:p>
        </p:txBody>
      </p:sp>
    </p:spTree>
    <p:extLst>
      <p:ext uri="{BB962C8B-B14F-4D97-AF65-F5344CB8AC3E}">
        <p14:creationId xmlns:p14="http://schemas.microsoft.com/office/powerpoint/2010/main" val="134975713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B7EEDF77-1778-460F-8C7C-6F4566F499C7}" type="slidenum">
              <a:rPr lang="en-US" altLang="ja-JP"/>
              <a:pPr>
                <a:defRPr/>
              </a:pPr>
              <a:t>‹#›</a:t>
            </a:fld>
            <a:endParaRPr lang="en-US" altLang="ja-JP" dirty="0"/>
          </a:p>
        </p:txBody>
      </p:sp>
    </p:spTree>
    <p:extLst>
      <p:ext uri="{BB962C8B-B14F-4D97-AF65-F5344CB8AC3E}">
        <p14:creationId xmlns:p14="http://schemas.microsoft.com/office/powerpoint/2010/main" val="270560136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78AB5B-A330-4363-B2E8-98FFC76223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82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D4D1EE57-74A8-4C21-90F0-194035B54D90}" type="slidenum">
              <a:rPr lang="en-US" altLang="ja-JP"/>
              <a:pPr>
                <a:defRPr/>
              </a:pPr>
              <a:t>‹#›</a:t>
            </a:fld>
            <a:endParaRPr lang="en-US" altLang="ja-JP" dirty="0"/>
          </a:p>
        </p:txBody>
      </p:sp>
    </p:spTree>
    <p:extLst>
      <p:ext uri="{BB962C8B-B14F-4D97-AF65-F5344CB8AC3E}">
        <p14:creationId xmlns:p14="http://schemas.microsoft.com/office/powerpoint/2010/main" val="210439010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608E822-3274-4764-A7C8-BB49B9A89AD9}" type="slidenum">
              <a:rPr lang="en-US" altLang="ja-JP"/>
              <a:pPr>
                <a:defRPr/>
              </a:pPr>
              <a:t>‹#›</a:t>
            </a:fld>
            <a:endParaRPr lang="en-US" altLang="ja-JP" dirty="0"/>
          </a:p>
        </p:txBody>
      </p:sp>
    </p:spTree>
    <p:extLst>
      <p:ext uri="{BB962C8B-B14F-4D97-AF65-F5344CB8AC3E}">
        <p14:creationId xmlns:p14="http://schemas.microsoft.com/office/powerpoint/2010/main" val="4219798534"/>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2"/>
          <p:cNvSpPr>
            <a:spLocks noGrp="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4" name="頁尾版面配置區 3"/>
          <p:cNvSpPr>
            <a:spLocks noGrp="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5" name="投影片編號版面配置區 4"/>
          <p:cNvSpPr>
            <a:spLocks noGrp="1"/>
          </p:cNvSpPr>
          <p:nvPr>
            <p:ph type="sldNum" sz="quarter" idx="12"/>
          </p:nvPr>
        </p:nvSpPr>
        <p:spPr>
          <a:xfrm>
            <a:off x="6553200" y="6248400"/>
            <a:ext cx="1905000" cy="457200"/>
          </a:xfrm>
        </p:spPr>
        <p:txBody>
          <a:bodyPr/>
          <a:lstStyle>
            <a:lvl1pPr>
              <a:defRPr smtClean="0"/>
            </a:lvl1pPr>
          </a:lstStyle>
          <a:p>
            <a:pPr>
              <a:defRPr/>
            </a:pPr>
            <a:fld id="{94C4DACF-466E-4A6C-924C-8E5C278D3297}" type="slidenum">
              <a:rPr lang="en-US" altLang="ja-JP"/>
              <a:pPr>
                <a:defRPr/>
              </a:pPr>
              <a:t>‹#›</a:t>
            </a:fld>
            <a:endParaRPr lang="en-US" altLang="ja-JP" dirty="0"/>
          </a:p>
        </p:txBody>
      </p:sp>
    </p:spTree>
    <p:extLst>
      <p:ext uri="{BB962C8B-B14F-4D97-AF65-F5344CB8AC3E}">
        <p14:creationId xmlns:p14="http://schemas.microsoft.com/office/powerpoint/2010/main" val="2214519703"/>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4C7A8C-6497-483F-A220-50B0C0143D5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9417032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0987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476AB6-1978-4881-AFF9-0B394193623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332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85C85A-2F42-496B-A40A-D7BB59582C5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719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C47669-1F72-40AF-8E5C-7F6EFDB5AB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833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B92338-C5DF-498A-912B-52E5135834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8574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504EEA-102C-47CE-89DA-756C0CE932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800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pPr fontAlgn="base">
              <a:spcBef>
                <a:spcPct val="0"/>
              </a:spcBef>
              <a:spcAft>
                <a:spcPct val="0"/>
              </a:spcAft>
              <a:defRPr/>
            </a:pPr>
            <a:endParaRPr kumimoji="1" lang="en-US" altLang="ja-JP">
              <a:solidFill>
                <a:srgbClr val="000000"/>
              </a:solidFill>
              <a:ea typeface="華康中黑體(P)" pitchFamily="34" charset="-12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pPr fontAlgn="base">
              <a:spcBef>
                <a:spcPct val="0"/>
              </a:spcBef>
              <a:spcAft>
                <a:spcPct val="0"/>
              </a:spcAft>
              <a:defRPr/>
            </a:pPr>
            <a:endParaRPr kumimoji="1" lang="en-US" altLang="ja-JP">
              <a:solidFill>
                <a:srgbClr val="000000"/>
              </a:solidFill>
              <a:ea typeface="華康中黑體(P)" pitchFamily="34" charset="-12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8" charset="0"/>
              </a:defRPr>
            </a:lvl1pPr>
          </a:lstStyle>
          <a:p>
            <a:pPr fontAlgn="base">
              <a:spcBef>
                <a:spcPct val="0"/>
              </a:spcBef>
              <a:spcAft>
                <a:spcPct val="0"/>
              </a:spcAft>
              <a:defRPr/>
            </a:pPr>
            <a:fld id="{3CB27C71-23C5-4278-A8C7-D98461BCD07E}" type="slidenum">
              <a:rPr kumimoji="1" lang="en-US" altLang="ja-JP">
                <a:solidFill>
                  <a:srgbClr val="000000"/>
                </a:solidFill>
                <a:ea typeface="華康中黑體(P)" pitchFamily="34" charset="-120"/>
              </a:rPr>
              <a:pPr fontAlgn="base">
                <a:spcBef>
                  <a:spcPct val="0"/>
                </a:spcBef>
                <a:spcAft>
                  <a:spcPct val="0"/>
                </a:spcAft>
                <a:defRPr/>
              </a:pPr>
              <a:t>‹#›</a:t>
            </a:fld>
            <a:endParaRPr kumimoji="1" lang="en-US" altLang="ja-JP">
              <a:solidFill>
                <a:srgbClr val="000000"/>
              </a:solidFill>
              <a:ea typeface="華康中黑體(P)" pitchFamily="34" charset="-120"/>
            </a:endParaRPr>
          </a:p>
        </p:txBody>
      </p:sp>
    </p:spTree>
    <p:extLst>
      <p:ext uri="{BB962C8B-B14F-4D97-AF65-F5344CB8AC3E}">
        <p14:creationId xmlns:p14="http://schemas.microsoft.com/office/powerpoint/2010/main" val="424768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2pPr>
      <a:lvl3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3pPr>
      <a:lvl4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4pPr>
      <a:lvl5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5pPr>
      <a:lvl6pPr marL="457200" algn="ctr" rtl="0" fontAlgn="base">
        <a:spcBef>
          <a:spcPct val="0"/>
        </a:spcBef>
        <a:spcAft>
          <a:spcPct val="0"/>
        </a:spcAft>
        <a:defRPr kumimoji="1" sz="4400">
          <a:solidFill>
            <a:schemeClr val="tx2"/>
          </a:solidFill>
          <a:latin typeface="華康粗黑體" pitchFamily="49" charset="-120"/>
          <a:ea typeface="華康粗黑體" pitchFamily="49" charset="-120"/>
        </a:defRPr>
      </a:lvl6pPr>
      <a:lvl7pPr marL="914400" algn="ctr" rtl="0" fontAlgn="base">
        <a:spcBef>
          <a:spcPct val="0"/>
        </a:spcBef>
        <a:spcAft>
          <a:spcPct val="0"/>
        </a:spcAft>
        <a:defRPr kumimoji="1" sz="4400">
          <a:solidFill>
            <a:schemeClr val="tx2"/>
          </a:solidFill>
          <a:latin typeface="華康粗黑體" pitchFamily="49" charset="-120"/>
          <a:ea typeface="華康粗黑體" pitchFamily="49" charset="-120"/>
        </a:defRPr>
      </a:lvl7pPr>
      <a:lvl8pPr marL="1371600" algn="ctr" rtl="0" fontAlgn="base">
        <a:spcBef>
          <a:spcPct val="0"/>
        </a:spcBef>
        <a:spcAft>
          <a:spcPct val="0"/>
        </a:spcAft>
        <a:defRPr kumimoji="1" sz="4400">
          <a:solidFill>
            <a:schemeClr val="tx2"/>
          </a:solidFill>
          <a:latin typeface="華康粗黑體" pitchFamily="49" charset="-120"/>
          <a:ea typeface="華康粗黑體" pitchFamily="49" charset="-120"/>
        </a:defRPr>
      </a:lvl8pPr>
      <a:lvl9pPr marL="1828800" algn="ctr" rtl="0" fontAlgn="base">
        <a:spcBef>
          <a:spcPct val="0"/>
        </a:spcBef>
        <a:spcAft>
          <a:spcPct val="0"/>
        </a:spcAft>
        <a:defRPr kumimoji="1" sz="4400">
          <a:solidFill>
            <a:schemeClr val="tx2"/>
          </a:solidFill>
          <a:latin typeface="華康粗黑體" pitchFamily="49" charset="-120"/>
          <a:ea typeface="華康粗黑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sz="1400" b="0">
                <a:solidFill>
                  <a:schemeClr val="tx1"/>
                </a:solidFill>
                <a:latin typeface="+mn-lt"/>
                <a:ea typeface="+mn-ea"/>
              </a:defRPr>
            </a:lvl1pPr>
          </a:lstStyle>
          <a:p>
            <a:pPr fontAlgn="base">
              <a:spcBef>
                <a:spcPct val="0"/>
              </a:spcBef>
              <a:spcAft>
                <a:spcPct val="0"/>
              </a:spcAft>
              <a:defRPr/>
            </a:pPr>
            <a:endParaRPr kumimoji="1"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Tx/>
              <a:buNone/>
              <a:defRPr sz="1400" b="0">
                <a:solidFill>
                  <a:schemeClr val="tx1"/>
                </a:solidFill>
                <a:latin typeface="+mn-lt"/>
                <a:ea typeface="+mn-ea"/>
              </a:defRPr>
            </a:lvl1pPr>
          </a:lstStyle>
          <a:p>
            <a:pPr fontAlgn="base">
              <a:spcBef>
                <a:spcPct val="0"/>
              </a:spcBef>
              <a:spcAft>
                <a:spcPct val="0"/>
              </a:spcAft>
              <a:defRPr/>
            </a:pPr>
            <a:endParaRPr kumimoji="1"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Tx/>
              <a:buNone/>
              <a:defRPr sz="1400" b="0">
                <a:solidFill>
                  <a:schemeClr val="tx1"/>
                </a:solidFill>
                <a:latin typeface="+mn-lt"/>
                <a:ea typeface="+mn-ea"/>
              </a:defRPr>
            </a:lvl1pPr>
          </a:lstStyle>
          <a:p>
            <a:pPr fontAlgn="base">
              <a:spcBef>
                <a:spcPct val="0"/>
              </a:spcBef>
              <a:spcAft>
                <a:spcPct val="0"/>
              </a:spcAft>
              <a:defRPr/>
            </a:pPr>
            <a:fld id="{7985BE2A-31CD-4B75-B22A-D23712FCD827}" type="slidenum">
              <a:rPr kumimoji="1" lang="en-US" altLang="ja-JP">
                <a:solidFill>
                  <a:srgbClr val="000000"/>
                </a:solidFill>
              </a:rPr>
              <a:pPr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6705249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ransition spd="slow"/>
  <p:hf hdr="0" ftr="0" dt="0"/>
  <p:txStyles>
    <p:title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Taipei"/>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Taipei"/>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Taipei"/>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Taipei"/>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Taipei"/>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defRPr>
            </a:lvl1pPr>
          </a:lstStyle>
          <a:p>
            <a:pPr fontAlgn="base">
              <a:spcBef>
                <a:spcPct val="0"/>
              </a:spcBef>
              <a:spcAft>
                <a:spcPct val="0"/>
              </a:spcAft>
              <a:defRPr/>
            </a:pPr>
            <a:endParaRPr kumimoji="1" lang="en-US" altLang="ja-JP">
              <a:solidFill>
                <a:srgbClr val="000000"/>
              </a:solidFill>
              <a:ea typeface="華康中黑體(P)" pitchFamily="34" charset="-12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defRPr>
            </a:lvl1pPr>
          </a:lstStyle>
          <a:p>
            <a:pPr fontAlgn="base">
              <a:spcBef>
                <a:spcPct val="0"/>
              </a:spcBef>
              <a:spcAft>
                <a:spcPct val="0"/>
              </a:spcAft>
              <a:defRPr/>
            </a:pPr>
            <a:endParaRPr kumimoji="1" lang="en-US" altLang="ja-JP">
              <a:solidFill>
                <a:srgbClr val="000000"/>
              </a:solidFill>
              <a:ea typeface="華康中黑體(P)" pitchFamily="34" charset="-12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8" charset="0"/>
              </a:defRPr>
            </a:lvl1pPr>
          </a:lstStyle>
          <a:p>
            <a:pPr fontAlgn="base">
              <a:spcBef>
                <a:spcPct val="0"/>
              </a:spcBef>
              <a:spcAft>
                <a:spcPct val="0"/>
              </a:spcAft>
              <a:defRPr/>
            </a:pPr>
            <a:fld id="{3CB27C71-23C5-4278-A8C7-D98461BCD07E}" type="slidenum">
              <a:rPr kumimoji="1" lang="en-US" altLang="ja-JP">
                <a:solidFill>
                  <a:srgbClr val="000000"/>
                </a:solidFill>
                <a:ea typeface="華康中黑體(P)" pitchFamily="34" charset="-120"/>
              </a:rPr>
              <a:pPr fontAlgn="base">
                <a:spcBef>
                  <a:spcPct val="0"/>
                </a:spcBef>
                <a:spcAft>
                  <a:spcPct val="0"/>
                </a:spcAft>
                <a:defRPr/>
              </a:pPr>
              <a:t>‹#›</a:t>
            </a:fld>
            <a:endParaRPr kumimoji="1" lang="en-US" altLang="ja-JP">
              <a:solidFill>
                <a:srgbClr val="000000"/>
              </a:solidFill>
              <a:ea typeface="華康中黑體(P)" pitchFamily="34" charset="-120"/>
            </a:endParaRPr>
          </a:p>
        </p:txBody>
      </p:sp>
    </p:spTree>
    <p:extLst>
      <p:ext uri="{BB962C8B-B14F-4D97-AF65-F5344CB8AC3E}">
        <p14:creationId xmlns:p14="http://schemas.microsoft.com/office/powerpoint/2010/main" val="445596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2pPr>
      <a:lvl3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3pPr>
      <a:lvl4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4pPr>
      <a:lvl5pPr algn="ctr" rtl="0" eaLnBrk="0" fontAlgn="base" hangingPunct="0">
        <a:spcBef>
          <a:spcPct val="0"/>
        </a:spcBef>
        <a:spcAft>
          <a:spcPct val="0"/>
        </a:spcAft>
        <a:defRPr kumimoji="1" sz="4400">
          <a:solidFill>
            <a:schemeClr val="tx2"/>
          </a:solidFill>
          <a:latin typeface="華康粗黑體" pitchFamily="49" charset="-120"/>
          <a:ea typeface="華康粗黑體" pitchFamily="49" charset="-120"/>
        </a:defRPr>
      </a:lvl5pPr>
      <a:lvl6pPr marL="457200" algn="ctr" rtl="0" fontAlgn="base">
        <a:spcBef>
          <a:spcPct val="0"/>
        </a:spcBef>
        <a:spcAft>
          <a:spcPct val="0"/>
        </a:spcAft>
        <a:defRPr kumimoji="1" sz="4400">
          <a:solidFill>
            <a:schemeClr val="tx2"/>
          </a:solidFill>
          <a:latin typeface="華康粗黑體" pitchFamily="49" charset="-120"/>
          <a:ea typeface="華康粗黑體" pitchFamily="49" charset="-120"/>
        </a:defRPr>
      </a:lvl6pPr>
      <a:lvl7pPr marL="914400" algn="ctr" rtl="0" fontAlgn="base">
        <a:spcBef>
          <a:spcPct val="0"/>
        </a:spcBef>
        <a:spcAft>
          <a:spcPct val="0"/>
        </a:spcAft>
        <a:defRPr kumimoji="1" sz="4400">
          <a:solidFill>
            <a:schemeClr val="tx2"/>
          </a:solidFill>
          <a:latin typeface="華康粗黑體" pitchFamily="49" charset="-120"/>
          <a:ea typeface="華康粗黑體" pitchFamily="49" charset="-120"/>
        </a:defRPr>
      </a:lvl7pPr>
      <a:lvl8pPr marL="1371600" algn="ctr" rtl="0" fontAlgn="base">
        <a:spcBef>
          <a:spcPct val="0"/>
        </a:spcBef>
        <a:spcAft>
          <a:spcPct val="0"/>
        </a:spcAft>
        <a:defRPr kumimoji="1" sz="4400">
          <a:solidFill>
            <a:schemeClr val="tx2"/>
          </a:solidFill>
          <a:latin typeface="華康粗黑體" pitchFamily="49" charset="-120"/>
          <a:ea typeface="華康粗黑體" pitchFamily="49" charset="-120"/>
        </a:defRPr>
      </a:lvl8pPr>
      <a:lvl9pPr marL="1828800" algn="ctr" rtl="0" fontAlgn="base">
        <a:spcBef>
          <a:spcPct val="0"/>
        </a:spcBef>
        <a:spcAft>
          <a:spcPct val="0"/>
        </a:spcAft>
        <a:defRPr kumimoji="1" sz="4400">
          <a:solidFill>
            <a:schemeClr val="tx2"/>
          </a:solidFill>
          <a:latin typeface="華康粗黑體" pitchFamily="49" charset="-120"/>
          <a:ea typeface="華康粗黑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ea typeface="+mn-ea"/>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ea typeface="+mn-ea"/>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ea typeface="+mn-ea"/>
              </a:defRPr>
            </a:lvl1pPr>
          </a:lstStyle>
          <a:p>
            <a:pPr>
              <a:defRPr/>
            </a:pPr>
            <a:fld id="{CB908A84-1830-4568-9AED-041CEDE6C488}" type="slidenum">
              <a:rPr lang="en-US" altLang="ja-JP"/>
              <a:pPr>
                <a:defRPr/>
              </a:pPr>
              <a:t>‹#›</a:t>
            </a:fld>
            <a:endParaRPr lang="en-US" altLang="ja-JP" dirty="0"/>
          </a:p>
        </p:txBody>
      </p:sp>
    </p:spTree>
    <p:extLst>
      <p:ext uri="{BB962C8B-B14F-4D97-AF65-F5344CB8AC3E}">
        <p14:creationId xmlns:p14="http://schemas.microsoft.com/office/powerpoint/2010/main" val="406211643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spd="slow"/>
  <p:txStyles>
    <p:title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charset="0"/>
          <a:ea typeface="Taipei" charset="-120"/>
          <a:cs typeface="Taipei"/>
        </a:defRPr>
      </a:lvl2pPr>
      <a:lvl3pPr algn="ctr" rtl="0" eaLnBrk="0" fontAlgn="base" hangingPunct="0">
        <a:spcBef>
          <a:spcPct val="0"/>
        </a:spcBef>
        <a:spcAft>
          <a:spcPct val="0"/>
        </a:spcAft>
        <a:defRPr kumimoji="1" sz="4400">
          <a:solidFill>
            <a:schemeClr val="tx2"/>
          </a:solidFill>
          <a:latin typeface="Times" charset="0"/>
          <a:ea typeface="Taipei" charset="-120"/>
          <a:cs typeface="Taipei"/>
        </a:defRPr>
      </a:lvl3pPr>
      <a:lvl4pPr algn="ctr" rtl="0" eaLnBrk="0" fontAlgn="base" hangingPunct="0">
        <a:spcBef>
          <a:spcPct val="0"/>
        </a:spcBef>
        <a:spcAft>
          <a:spcPct val="0"/>
        </a:spcAft>
        <a:defRPr kumimoji="1" sz="4400">
          <a:solidFill>
            <a:schemeClr val="tx2"/>
          </a:solidFill>
          <a:latin typeface="Times" charset="0"/>
          <a:ea typeface="Taipei" charset="-120"/>
          <a:cs typeface="Taipei"/>
        </a:defRPr>
      </a:lvl4pPr>
      <a:lvl5pPr algn="ctr" rtl="0" eaLnBrk="0" fontAlgn="base" hangingPunct="0">
        <a:spcBef>
          <a:spcPct val="0"/>
        </a:spcBef>
        <a:spcAft>
          <a:spcPct val="0"/>
        </a:spcAft>
        <a:defRPr kumimoji="1" sz="4400">
          <a:solidFill>
            <a:schemeClr val="tx2"/>
          </a:solidFill>
          <a:latin typeface="Times" charset="0"/>
          <a:ea typeface="Taipei" charset="-120"/>
          <a:cs typeface="Taipei"/>
        </a:defRPr>
      </a:lvl5pPr>
      <a:lvl6pPr marL="457200" algn="ctr" rtl="0" fontAlgn="base">
        <a:spcBef>
          <a:spcPct val="0"/>
        </a:spcBef>
        <a:spcAft>
          <a:spcPct val="0"/>
        </a:spcAft>
        <a:defRPr kumimoji="1" sz="4400">
          <a:solidFill>
            <a:schemeClr val="tx2"/>
          </a:solidFill>
          <a:latin typeface="Times" charset="0"/>
          <a:ea typeface="Taipei" charset="-120"/>
        </a:defRPr>
      </a:lvl6pPr>
      <a:lvl7pPr marL="914400" algn="ctr" rtl="0" fontAlgn="base">
        <a:spcBef>
          <a:spcPct val="0"/>
        </a:spcBef>
        <a:spcAft>
          <a:spcPct val="0"/>
        </a:spcAft>
        <a:defRPr kumimoji="1" sz="4400">
          <a:solidFill>
            <a:schemeClr val="tx2"/>
          </a:solidFill>
          <a:latin typeface="Times" charset="0"/>
          <a:ea typeface="Taipei" charset="-120"/>
        </a:defRPr>
      </a:lvl7pPr>
      <a:lvl8pPr marL="1371600" algn="ctr" rtl="0" fontAlgn="base">
        <a:spcBef>
          <a:spcPct val="0"/>
        </a:spcBef>
        <a:spcAft>
          <a:spcPct val="0"/>
        </a:spcAft>
        <a:defRPr kumimoji="1" sz="4400">
          <a:solidFill>
            <a:schemeClr val="tx2"/>
          </a:solidFill>
          <a:latin typeface="Times" charset="0"/>
          <a:ea typeface="Taipei" charset="-120"/>
        </a:defRPr>
      </a:lvl8pPr>
      <a:lvl9pPr marL="1828800" algn="ctr" rtl="0" fontAlgn="base">
        <a:spcBef>
          <a:spcPct val="0"/>
        </a:spcBef>
        <a:spcAft>
          <a:spcPct val="0"/>
        </a:spcAft>
        <a:defRPr kumimoji="1" sz="4400">
          <a:solidFill>
            <a:schemeClr val="tx2"/>
          </a:solidFill>
          <a:latin typeface="Times" charset="0"/>
          <a:ea typeface="Taipei"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Taipei"/>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Taipei"/>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Taipei"/>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Taipei"/>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Taipei"/>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5.gif"/><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6.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 PPT-1.png                                                      0010DCE8OS X                           BBEC2FC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3"/>
          <p:cNvSpPr txBox="1">
            <a:spLocks noChangeArrowheads="1"/>
          </p:cNvSpPr>
          <p:nvPr/>
        </p:nvSpPr>
        <p:spPr bwMode="auto">
          <a:xfrm>
            <a:off x="-180528" y="1772816"/>
            <a:ext cx="925252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kumimoji="1" sz="2400">
                <a:solidFill>
                  <a:schemeClr val="tx1"/>
                </a:solidFill>
                <a:latin typeface="Times" pitchFamily="18" charset="0"/>
                <a:ea typeface="Taipei" charset="-120"/>
              </a:defRPr>
            </a:lvl1pPr>
            <a:lvl2pPr marL="742950" indent="-285750">
              <a:spcBef>
                <a:spcPct val="0"/>
              </a:spcBef>
              <a:defRPr kumimoji="1" sz="2400">
                <a:solidFill>
                  <a:schemeClr val="tx1"/>
                </a:solidFill>
                <a:latin typeface="Times" pitchFamily="18" charset="0"/>
                <a:ea typeface="Taipei" charset="-120"/>
              </a:defRPr>
            </a:lvl2pPr>
            <a:lvl3pPr marL="1143000" indent="-228600">
              <a:spcBef>
                <a:spcPct val="0"/>
              </a:spcBef>
              <a:defRPr kumimoji="1" sz="2400">
                <a:solidFill>
                  <a:schemeClr val="tx1"/>
                </a:solidFill>
                <a:latin typeface="Times" pitchFamily="18" charset="0"/>
                <a:ea typeface="Taipei" charset="-120"/>
              </a:defRPr>
            </a:lvl3pPr>
            <a:lvl4pPr marL="1600200" indent="-228600">
              <a:spcBef>
                <a:spcPct val="0"/>
              </a:spcBef>
              <a:defRPr kumimoji="1" sz="2400">
                <a:solidFill>
                  <a:schemeClr val="tx1"/>
                </a:solidFill>
                <a:latin typeface="Times" pitchFamily="18" charset="0"/>
                <a:ea typeface="Taipei" charset="-120"/>
              </a:defRPr>
            </a:lvl4pPr>
            <a:lvl5pPr marL="2057400" indent="-228600">
              <a:spcBef>
                <a:spcPct val="0"/>
              </a:spcBef>
              <a:defRPr kumimoji="1" sz="2400">
                <a:solidFill>
                  <a:schemeClr val="tx1"/>
                </a:solidFill>
                <a:latin typeface="Times" pitchFamily="18" charset="0"/>
                <a:ea typeface="Taipei" charset="-120"/>
              </a:defRPr>
            </a:lvl5pPr>
            <a:lvl6pPr marL="2514600" indent="-228600" fontAlgn="base">
              <a:spcBef>
                <a:spcPct val="0"/>
              </a:spcBef>
              <a:spcAft>
                <a:spcPct val="0"/>
              </a:spcAft>
              <a:defRPr kumimoji="1" sz="2400">
                <a:solidFill>
                  <a:schemeClr val="tx1"/>
                </a:solidFill>
                <a:latin typeface="Times" pitchFamily="18" charset="0"/>
                <a:ea typeface="Taipei" charset="-120"/>
              </a:defRPr>
            </a:lvl6pPr>
            <a:lvl7pPr marL="2971800" indent="-228600" fontAlgn="base">
              <a:spcBef>
                <a:spcPct val="0"/>
              </a:spcBef>
              <a:spcAft>
                <a:spcPct val="0"/>
              </a:spcAft>
              <a:defRPr kumimoji="1" sz="2400">
                <a:solidFill>
                  <a:schemeClr val="tx1"/>
                </a:solidFill>
                <a:latin typeface="Times" pitchFamily="18" charset="0"/>
                <a:ea typeface="Taipei" charset="-120"/>
              </a:defRPr>
            </a:lvl7pPr>
            <a:lvl8pPr marL="3429000" indent="-228600" fontAlgn="base">
              <a:spcBef>
                <a:spcPct val="0"/>
              </a:spcBef>
              <a:spcAft>
                <a:spcPct val="0"/>
              </a:spcAft>
              <a:defRPr kumimoji="1" sz="2400">
                <a:solidFill>
                  <a:schemeClr val="tx1"/>
                </a:solidFill>
                <a:latin typeface="Times" pitchFamily="18" charset="0"/>
                <a:ea typeface="Taipei" charset="-120"/>
              </a:defRPr>
            </a:lvl8pPr>
            <a:lvl9pPr marL="3886200" indent="-228600" fontAlgn="base">
              <a:spcBef>
                <a:spcPct val="0"/>
              </a:spcBef>
              <a:spcAft>
                <a:spcPct val="0"/>
              </a:spcAft>
              <a:defRPr kumimoji="1" sz="2400">
                <a:solidFill>
                  <a:schemeClr val="tx1"/>
                </a:solidFill>
                <a:latin typeface="Times" pitchFamily="18" charset="0"/>
                <a:ea typeface="Taipei" charset="-120"/>
              </a:defRPr>
            </a:lvl9pPr>
          </a:lstStyle>
          <a:p>
            <a:pPr algn="ctr" fontAlgn="ctr">
              <a:spcBef>
                <a:spcPts val="0"/>
              </a:spcBef>
              <a:buFont typeface="Wingdings" pitchFamily="2" charset="2"/>
              <a:buNone/>
            </a:pPr>
            <a:r>
              <a:rPr lang="zh-TW" altLang="en-US" sz="4000" b="1" dirty="0">
                <a:ln>
                  <a:solidFill>
                    <a:schemeClr val="bg1">
                      <a:lumMod val="50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財團法人國際合作發展基金會</a:t>
            </a:r>
            <a:endParaRPr lang="en-US" altLang="zh-TW" sz="4000" b="1" dirty="0">
              <a:ln>
                <a:solidFill>
                  <a:schemeClr val="bg1">
                    <a:lumMod val="50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ctr">
              <a:spcBef>
                <a:spcPts val="0"/>
              </a:spcBef>
              <a:buFont typeface="Wingdings" pitchFamily="2" charset="2"/>
              <a:buNone/>
            </a:pPr>
            <a:endParaRPr lang="en-US" altLang="zh-TW" sz="40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ctr">
              <a:spcBef>
                <a:spcPts val="0"/>
              </a:spcBef>
              <a:buFont typeface="Wingdings" pitchFamily="2" charset="2"/>
              <a:buNone/>
            </a:pPr>
            <a:r>
              <a:rPr lang="zh-TW" altLang="en-US" sz="4000" b="1" dirty="0">
                <a:ln>
                  <a:solidFill>
                    <a:schemeClr val="bg1">
                      <a:lumMod val="65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海外服務工作團</a:t>
            </a:r>
            <a:endParaRPr lang="en-US" altLang="zh-TW" sz="4000" b="1" dirty="0">
              <a:ln>
                <a:solidFill>
                  <a:schemeClr val="bg1">
                    <a:lumMod val="65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ctr">
              <a:spcBef>
                <a:spcPts val="0"/>
              </a:spcBef>
              <a:buFont typeface="Wingdings" pitchFamily="2" charset="2"/>
              <a:buNone/>
            </a:pPr>
            <a:r>
              <a:rPr lang="zh-TW" altLang="en-US" sz="4000" b="1" dirty="0">
                <a:ln>
                  <a:solidFill>
                    <a:schemeClr val="bg1">
                      <a:lumMod val="65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大專青年實習志工專案</a:t>
            </a:r>
            <a:endParaRPr lang="en-US" altLang="zh-TW" sz="4000" b="1" dirty="0">
              <a:ln>
                <a:solidFill>
                  <a:schemeClr val="bg1">
                    <a:lumMod val="65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ctr">
              <a:spcBef>
                <a:spcPts val="0"/>
              </a:spcBef>
              <a:buFont typeface="Wingdings" pitchFamily="2" charset="2"/>
              <a:buNone/>
            </a:pPr>
            <a:r>
              <a:rPr lang="zh-TW" altLang="en-US" sz="4000" b="1" dirty="0">
                <a:ln>
                  <a:solidFill>
                    <a:schemeClr val="bg1">
                      <a:lumMod val="65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淡江大學說明會</a:t>
            </a:r>
            <a:endParaRPr lang="en-US" altLang="zh-TW" sz="4000" b="1" dirty="0">
              <a:ln>
                <a:solidFill>
                  <a:schemeClr val="bg1">
                    <a:lumMod val="65000"/>
                  </a:schemeClr>
                </a:solidFill>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76BF559E-B6D2-4329-BB73-726C164316C4}"/>
              </a:ext>
            </a:extLst>
          </p:cNvPr>
          <p:cNvSpPr txBox="1"/>
          <p:nvPr/>
        </p:nvSpPr>
        <p:spPr>
          <a:xfrm>
            <a:off x="2411760" y="5377237"/>
            <a:ext cx="4968552" cy="523220"/>
          </a:xfrm>
          <a:prstGeom prst="rect">
            <a:avLst/>
          </a:prstGeom>
          <a:noFill/>
        </p:spPr>
        <p:txBody>
          <a:bodyPr wrap="square" rtlCol="0">
            <a:spAutoFit/>
          </a:bodyPr>
          <a:lstStyle/>
          <a:p>
            <a:pPr algn="ctr"/>
            <a:r>
              <a:rPr lang="en-US" altLang="zh-TW" sz="2800" b="1" dirty="0">
                <a:ln>
                  <a:solidFill>
                    <a:schemeClr val="bg1">
                      <a:lumMod val="65000"/>
                    </a:schemeClr>
                  </a:solid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2800" b="1" dirty="0">
                <a:ln>
                  <a:solidFill>
                    <a:schemeClr val="bg1">
                      <a:lumMod val="65000"/>
                    </a:schemeClr>
                  </a:solid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2800" b="1" dirty="0">
                <a:ln>
                  <a:solidFill>
                    <a:schemeClr val="bg1">
                      <a:lumMod val="65000"/>
                    </a:schemeClr>
                  </a:solid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altLang="en-US" sz="2800" b="1" dirty="0">
                <a:ln>
                  <a:solidFill>
                    <a:schemeClr val="bg1">
                      <a:lumMod val="65000"/>
                    </a:schemeClr>
                  </a:solid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p>
        </p:txBody>
      </p:sp>
    </p:spTree>
    <p:extLst>
      <p:ext uri="{BB962C8B-B14F-4D97-AF65-F5344CB8AC3E}">
        <p14:creationId xmlns:p14="http://schemas.microsoft.com/office/powerpoint/2010/main" val="209978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70700"/>
            <a:ext cx="676773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200" b="1" dirty="0">
                <a:solidFill>
                  <a:srgbClr val="000000"/>
                </a:solidFill>
                <a:latin typeface="微軟正黑體" panose="020B0604030504040204" pitchFamily="34" charset="-120"/>
                <a:ea typeface="微軟正黑體" panose="020B0604030504040204" pitchFamily="34" charset="-120"/>
                <a:cs typeface="+mn-cs"/>
              </a:rPr>
              <a:t>擔任實習志工，你可以</a:t>
            </a:r>
            <a:endPar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7" name="矩形 6">
            <a:extLst>
              <a:ext uri="{FF2B5EF4-FFF2-40B4-BE49-F238E27FC236}">
                <a16:creationId xmlns:a16="http://schemas.microsoft.com/office/drawing/2014/main" id="{4BCDDFA7-B4C7-4636-90A6-FA696BEA2546}"/>
              </a:ext>
            </a:extLst>
          </p:cNvPr>
          <p:cNvSpPr/>
          <p:nvPr/>
        </p:nvSpPr>
        <p:spPr>
          <a:xfrm>
            <a:off x="0" y="690067"/>
            <a:ext cx="3203848" cy="112365"/>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pic>
        <p:nvPicPr>
          <p:cNvPr id="12" name="圖片 11">
            <a:extLst>
              <a:ext uri="{FF2B5EF4-FFF2-40B4-BE49-F238E27FC236}">
                <a16:creationId xmlns:a16="http://schemas.microsoft.com/office/drawing/2014/main" id="{F1A217E9-36D3-4276-B7A6-D5CDDC8B7C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331747">
            <a:off x="361635" y="4277236"/>
            <a:ext cx="2121981" cy="1683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圖片 15">
            <a:extLst>
              <a:ext uri="{FF2B5EF4-FFF2-40B4-BE49-F238E27FC236}">
                <a16:creationId xmlns:a16="http://schemas.microsoft.com/office/drawing/2014/main" id="{94948ABA-34B6-4EF0-9E4D-86956517C1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31379">
            <a:off x="5680564" y="4255964"/>
            <a:ext cx="2661800" cy="1996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圖片 9">
            <a:extLst>
              <a:ext uri="{FF2B5EF4-FFF2-40B4-BE49-F238E27FC236}">
                <a16:creationId xmlns:a16="http://schemas.microsoft.com/office/drawing/2014/main" id="{10AA8A8F-7614-425A-8566-0BE0249A48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981035">
            <a:off x="2893113" y="4638751"/>
            <a:ext cx="1962375" cy="1532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群組 8">
            <a:extLst>
              <a:ext uri="{FF2B5EF4-FFF2-40B4-BE49-F238E27FC236}">
                <a16:creationId xmlns:a16="http://schemas.microsoft.com/office/drawing/2014/main" id="{5DC9BD71-F1D1-4FB3-9E5E-506FFB948233}"/>
              </a:ext>
            </a:extLst>
          </p:cNvPr>
          <p:cNvGrpSpPr/>
          <p:nvPr/>
        </p:nvGrpSpPr>
        <p:grpSpPr>
          <a:xfrm>
            <a:off x="755576" y="2086748"/>
            <a:ext cx="7854938" cy="584775"/>
            <a:chOff x="755576" y="2086748"/>
            <a:chExt cx="7854938" cy="584775"/>
          </a:xfrm>
        </p:grpSpPr>
        <p:sp>
          <p:nvSpPr>
            <p:cNvPr id="4" name="文字方塊 3">
              <a:extLst>
                <a:ext uri="{FF2B5EF4-FFF2-40B4-BE49-F238E27FC236}">
                  <a16:creationId xmlns:a16="http://schemas.microsoft.com/office/drawing/2014/main" id="{A7FBE128-FF25-4F46-89AC-453C135F429A}"/>
                </a:ext>
              </a:extLst>
            </p:cNvPr>
            <p:cNvSpPr txBox="1"/>
            <p:nvPr/>
          </p:nvSpPr>
          <p:spPr>
            <a:xfrm>
              <a:off x="827584" y="2086748"/>
              <a:ext cx="7782930" cy="584775"/>
            </a:xfrm>
            <a:prstGeom prst="rect">
              <a:avLst/>
            </a:prstGeom>
            <a:noFill/>
          </p:spPr>
          <p:txBody>
            <a:bodyPr wrap="square" rtlCol="0">
              <a:spAutoFit/>
            </a:bodyPr>
            <a:lstStyle/>
            <a:p>
              <a:r>
                <a:rPr lang="zh-TW" altLang="en-US" sz="3200" dirty="0"/>
                <a:t>參加海外志願服務，同時從事服務與學習</a:t>
              </a:r>
            </a:p>
          </p:txBody>
        </p:sp>
        <p:sp>
          <p:nvSpPr>
            <p:cNvPr id="14" name="矩形 13">
              <a:extLst>
                <a:ext uri="{FF2B5EF4-FFF2-40B4-BE49-F238E27FC236}">
                  <a16:creationId xmlns:a16="http://schemas.microsoft.com/office/drawing/2014/main" id="{0C412180-25E3-40DB-92C4-0E8DCAF28E05}"/>
                </a:ext>
              </a:extLst>
            </p:cNvPr>
            <p:cNvSpPr/>
            <p:nvPr/>
          </p:nvSpPr>
          <p:spPr bwMode="auto">
            <a:xfrm>
              <a:off x="755576" y="2214358"/>
              <a:ext cx="82538" cy="324032"/>
            </a:xfrm>
            <a:prstGeom prst="rect">
              <a:avLst/>
            </a:prstGeom>
            <a:solidFill>
              <a:schemeClr val="accent5">
                <a:lumMod val="60000"/>
                <a:lumOff val="40000"/>
              </a:schemeClr>
            </a:solidFill>
            <a:ln w="762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3200" b="1" i="0" u="none" strike="noStrike" cap="none" normalizeH="0" baseline="0">
                <a:ln>
                  <a:noFill/>
                </a:ln>
                <a:solidFill>
                  <a:srgbClr val="0000FF"/>
                </a:solidFill>
                <a:effectLst/>
                <a:latin typeface="華康粗黑體(P)" pitchFamily="34" charset="-120"/>
                <a:ea typeface="華康粗黑體(P)" pitchFamily="34" charset="-120"/>
              </a:endParaRPr>
            </a:p>
          </p:txBody>
        </p:sp>
      </p:grpSp>
      <p:grpSp>
        <p:nvGrpSpPr>
          <p:cNvPr id="8" name="群組 7">
            <a:extLst>
              <a:ext uri="{FF2B5EF4-FFF2-40B4-BE49-F238E27FC236}">
                <a16:creationId xmlns:a16="http://schemas.microsoft.com/office/drawing/2014/main" id="{21D93DB9-C426-4D1B-AF8D-1DEB500FA06C}"/>
              </a:ext>
            </a:extLst>
          </p:cNvPr>
          <p:cNvGrpSpPr/>
          <p:nvPr/>
        </p:nvGrpSpPr>
        <p:grpSpPr>
          <a:xfrm>
            <a:off x="755576" y="969786"/>
            <a:ext cx="7527328" cy="1077218"/>
            <a:chOff x="755576" y="969786"/>
            <a:chExt cx="7527328" cy="1077218"/>
          </a:xfrm>
        </p:grpSpPr>
        <p:sp>
          <p:nvSpPr>
            <p:cNvPr id="13" name="文字方塊 12">
              <a:extLst>
                <a:ext uri="{FF2B5EF4-FFF2-40B4-BE49-F238E27FC236}">
                  <a16:creationId xmlns:a16="http://schemas.microsoft.com/office/drawing/2014/main" id="{89479BF5-2F0D-478F-8514-C94F60138C5F}"/>
                </a:ext>
              </a:extLst>
            </p:cNvPr>
            <p:cNvSpPr txBox="1"/>
            <p:nvPr/>
          </p:nvSpPr>
          <p:spPr>
            <a:xfrm>
              <a:off x="827584" y="969786"/>
              <a:ext cx="7455320" cy="1077218"/>
            </a:xfrm>
            <a:prstGeom prst="rect">
              <a:avLst/>
            </a:prstGeom>
            <a:noFill/>
          </p:spPr>
          <p:txBody>
            <a:bodyPr wrap="square" rtlCol="0">
              <a:spAutoFit/>
            </a:bodyPr>
            <a:lstStyle/>
            <a:p>
              <a:r>
                <a:rPr lang="zh-TW" altLang="en-US" sz="3200" dirty="0"/>
                <a:t>將理論與知識實際運用於實習場域以增進專業能力</a:t>
              </a:r>
            </a:p>
          </p:txBody>
        </p:sp>
        <p:sp>
          <p:nvSpPr>
            <p:cNvPr id="17" name="矩形 16">
              <a:extLst>
                <a:ext uri="{FF2B5EF4-FFF2-40B4-BE49-F238E27FC236}">
                  <a16:creationId xmlns:a16="http://schemas.microsoft.com/office/drawing/2014/main" id="{F49BF0E8-0E5E-40D1-8354-72DFCDA51A4F}"/>
                </a:ext>
              </a:extLst>
            </p:cNvPr>
            <p:cNvSpPr/>
            <p:nvPr/>
          </p:nvSpPr>
          <p:spPr bwMode="auto">
            <a:xfrm>
              <a:off x="755576" y="1084175"/>
              <a:ext cx="82538" cy="324032"/>
            </a:xfrm>
            <a:prstGeom prst="rect">
              <a:avLst/>
            </a:prstGeom>
            <a:solidFill>
              <a:schemeClr val="accent4">
                <a:lumMod val="60000"/>
                <a:lumOff val="40000"/>
              </a:schemeClr>
            </a:solidFill>
            <a:ln w="762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3200" b="1" i="0" u="none" strike="noStrike" cap="none" normalizeH="0" baseline="0">
                <a:ln>
                  <a:noFill/>
                </a:ln>
                <a:solidFill>
                  <a:srgbClr val="0000FF"/>
                </a:solidFill>
                <a:effectLst/>
                <a:latin typeface="華康粗黑體(P)" pitchFamily="34" charset="-120"/>
                <a:ea typeface="華康粗黑體(P)" pitchFamily="34" charset="-120"/>
              </a:endParaRPr>
            </a:p>
          </p:txBody>
        </p:sp>
      </p:grpSp>
      <p:grpSp>
        <p:nvGrpSpPr>
          <p:cNvPr id="19" name="群組 18">
            <a:extLst>
              <a:ext uri="{FF2B5EF4-FFF2-40B4-BE49-F238E27FC236}">
                <a16:creationId xmlns:a16="http://schemas.microsoft.com/office/drawing/2014/main" id="{568522EF-9C27-4C29-A798-5B72C011BE6E}"/>
              </a:ext>
            </a:extLst>
          </p:cNvPr>
          <p:cNvGrpSpPr/>
          <p:nvPr/>
        </p:nvGrpSpPr>
        <p:grpSpPr>
          <a:xfrm>
            <a:off x="755576" y="2826893"/>
            <a:ext cx="6582791" cy="584775"/>
            <a:chOff x="755576" y="2826893"/>
            <a:chExt cx="6582791" cy="584775"/>
          </a:xfrm>
        </p:grpSpPr>
        <p:sp>
          <p:nvSpPr>
            <p:cNvPr id="11" name="文字方塊 10">
              <a:extLst>
                <a:ext uri="{FF2B5EF4-FFF2-40B4-BE49-F238E27FC236}">
                  <a16:creationId xmlns:a16="http://schemas.microsoft.com/office/drawing/2014/main" id="{1367CBFD-1080-493F-8534-E96212EFCF0A}"/>
                </a:ext>
              </a:extLst>
            </p:cNvPr>
            <p:cNvSpPr txBox="1"/>
            <p:nvPr/>
          </p:nvSpPr>
          <p:spPr>
            <a:xfrm>
              <a:off x="827584" y="2826893"/>
              <a:ext cx="6510783" cy="584775"/>
            </a:xfrm>
            <a:prstGeom prst="rect">
              <a:avLst/>
            </a:prstGeom>
            <a:noFill/>
          </p:spPr>
          <p:txBody>
            <a:bodyPr wrap="square" rtlCol="0">
              <a:spAutoFit/>
            </a:bodyPr>
            <a:lstStyle/>
            <a:p>
              <a:r>
                <a:rPr lang="zh-TW" altLang="en-US" sz="3200" dirty="0"/>
                <a:t>參與國際事務，拓展視野</a:t>
              </a:r>
            </a:p>
          </p:txBody>
        </p:sp>
        <p:sp>
          <p:nvSpPr>
            <p:cNvPr id="18" name="矩形 17">
              <a:extLst>
                <a:ext uri="{FF2B5EF4-FFF2-40B4-BE49-F238E27FC236}">
                  <a16:creationId xmlns:a16="http://schemas.microsoft.com/office/drawing/2014/main" id="{6CCA4219-C403-41B2-B7E7-1296BFCD8043}"/>
                </a:ext>
              </a:extLst>
            </p:cNvPr>
            <p:cNvSpPr/>
            <p:nvPr/>
          </p:nvSpPr>
          <p:spPr bwMode="auto">
            <a:xfrm>
              <a:off x="755576" y="2973247"/>
              <a:ext cx="82538" cy="324032"/>
            </a:xfrm>
            <a:prstGeom prst="rect">
              <a:avLst/>
            </a:prstGeom>
            <a:solidFill>
              <a:schemeClr val="accent6">
                <a:lumMod val="60000"/>
                <a:lumOff val="40000"/>
              </a:schemeClr>
            </a:solidFill>
            <a:ln w="762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3200" b="1" i="0" u="none" strike="noStrike" cap="none" normalizeH="0" baseline="0" dirty="0">
                <a:ln>
                  <a:noFill/>
                </a:ln>
                <a:solidFill>
                  <a:srgbClr val="0000FF"/>
                </a:solidFill>
                <a:effectLst/>
                <a:latin typeface="華康粗黑體(P)" pitchFamily="34" charset="-120"/>
                <a:ea typeface="華康粗黑體(P)" pitchFamily="34" charset="-120"/>
              </a:endParaRPr>
            </a:p>
          </p:txBody>
        </p:sp>
      </p:grpSp>
    </p:spTree>
    <p:extLst>
      <p:ext uri="{BB962C8B-B14F-4D97-AF65-F5344CB8AC3E}">
        <p14:creationId xmlns:p14="http://schemas.microsoft.com/office/powerpoint/2010/main" val="40156403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935" y="34206"/>
            <a:ext cx="694632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lvl="0" algn="l" eaLnBrk="1" fontAlgn="auto" hangingPunct="1">
              <a:lnSpc>
                <a:spcPts val="3200"/>
              </a:lnSpc>
              <a:spcBef>
                <a:spcPts val="0"/>
              </a:spcBef>
              <a:spcAft>
                <a:spcPts val="0"/>
              </a:spcAft>
              <a:defRPr/>
            </a:pP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尼加拉瓜共和國 </a:t>
            </a:r>
            <a:r>
              <a:rPr kumimoji="0" lang="en-US" altLang="zh-TW" sz="2000" b="1" dirty="0">
                <a:solidFill>
                  <a:prstClr val="black"/>
                </a:solidFill>
                <a:latin typeface="微軟正黑體" panose="020B0604030504040204" pitchFamily="34" charset="-120"/>
                <a:ea typeface="微軟正黑體" panose="020B0604030504040204" pitchFamily="34" charset="-120"/>
                <a:cs typeface="+mn-cs"/>
              </a:rPr>
              <a:t>(The Republic of Nicaragua)</a:t>
            </a:r>
            <a:r>
              <a:rPr kumimoji="1"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簡介</a:t>
            </a:r>
          </a:p>
        </p:txBody>
      </p:sp>
      <p:sp>
        <p:nvSpPr>
          <p:cNvPr id="7" name="矩形 6">
            <a:extLst>
              <a:ext uri="{FF2B5EF4-FFF2-40B4-BE49-F238E27FC236}">
                <a16:creationId xmlns:a16="http://schemas.microsoft.com/office/drawing/2014/main" id="{4BCDDFA7-B4C7-4636-90A6-FA696BEA2546}"/>
              </a:ext>
            </a:extLst>
          </p:cNvPr>
          <p:cNvSpPr/>
          <p:nvPr/>
        </p:nvSpPr>
        <p:spPr>
          <a:xfrm>
            <a:off x="6880" y="497805"/>
            <a:ext cx="6077288" cy="50875"/>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pic>
        <p:nvPicPr>
          <p:cNvPr id="1026" name="Picture 2" descr="https://upload.wikimedia.org/wikipedia/commons/thumb/1/1d/Uganda_%28orthographic_projection%29.svg/640px-Uganda_%28orthographic_projection%29.svg.png?1620186388023">
            <a:extLst>
              <a:ext uri="{FF2B5EF4-FFF2-40B4-BE49-F238E27FC236}">
                <a16:creationId xmlns:a16="http://schemas.microsoft.com/office/drawing/2014/main" id="{E47A74C7-919B-46AD-B171-F4ED1E9FEB3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3728" y="1082056"/>
            <a:ext cx="4460227" cy="4460227"/>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62A46DC2-6B55-468F-80B3-BE2878FC81EC}"/>
              </a:ext>
            </a:extLst>
          </p:cNvPr>
          <p:cNvSpPr txBox="1"/>
          <p:nvPr/>
        </p:nvSpPr>
        <p:spPr>
          <a:xfrm>
            <a:off x="269522" y="894249"/>
            <a:ext cx="8604956" cy="4967129"/>
          </a:xfrm>
          <a:prstGeom prst="rect">
            <a:avLst/>
          </a:prstGeom>
          <a:noFill/>
        </p:spPr>
        <p:txBody>
          <a:bodyPr wrap="square" rtlCol="0">
            <a:spAutoFit/>
          </a:bodyPr>
          <a:lstStyle/>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首都：</a:t>
            </a:r>
            <a:r>
              <a:rPr lang="zh-TW" altLang="en-US" dirty="0">
                <a:solidFill>
                  <a:prstClr val="black"/>
                </a:solidFill>
                <a:latin typeface="微軟正黑體" panose="020B0604030504040204" pitchFamily="34" charset="-120"/>
                <a:ea typeface="微軟正黑體" panose="020B0604030504040204" pitchFamily="34" charset="-120"/>
              </a:rPr>
              <a:t>馬納瓜</a:t>
            </a:r>
            <a:r>
              <a:rPr kumimoji="0" lang="en-US" altLang="zh-TW" sz="18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r>
              <a:rPr kumimoji="0" lang="en-US" altLang="zh-TW" sz="1800" b="0" i="0" u="none" strike="noStrike" kern="1200" cap="none" spc="0" normalizeH="0" baseline="0" noProof="0" dirty="0" err="1">
                <a:ln>
                  <a:noFill/>
                </a:ln>
                <a:effectLst/>
                <a:uLnTx/>
                <a:uFillTx/>
                <a:latin typeface="微軟正黑體" panose="020B0604030504040204" pitchFamily="34" charset="-120"/>
                <a:ea typeface="微軟正黑體" panose="020B0604030504040204" pitchFamily="34" charset="-120"/>
                <a:cs typeface="+mn-cs"/>
              </a:rPr>
              <a:t>Managu</a:t>
            </a:r>
            <a:r>
              <a:rPr lang="en-US" altLang="zh-TW" dirty="0">
                <a:latin typeface="微軟正黑體" panose="020B0604030504040204" pitchFamily="34" charset="-120"/>
                <a:ea typeface="微軟正黑體" panose="020B0604030504040204" pitchFamily="34" charset="-120"/>
              </a:rPr>
              <a:t>a</a:t>
            </a:r>
            <a:r>
              <a:rPr kumimoji="0" lang="en-US" altLang="zh-TW" sz="18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官方語言</a:t>
            </a:r>
            <a:r>
              <a:rPr lang="zh-TW" altLang="en-US" dirty="0">
                <a:solidFill>
                  <a:prstClr val="black"/>
                </a:solidFill>
                <a:latin typeface="微軟正黑體" panose="020B0604030504040204" pitchFamily="34" charset="-120"/>
                <a:ea typeface="微軟正黑體" panose="020B0604030504040204" pitchFamily="34" charset="-120"/>
              </a:rPr>
              <a:t>：西班牙語</a:t>
            </a:r>
            <a:endParaRPr lang="en-US" altLang="zh-TW" dirty="0">
              <a:solidFill>
                <a:prstClr val="black"/>
              </a:solidFill>
              <a:latin typeface="微軟正黑體" panose="020B0604030504040204" pitchFamily="34" charset="-120"/>
              <a:ea typeface="微軟正黑體" panose="020B0604030504040204" pitchFamily="34" charset="-120"/>
            </a:endParaRP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面積：</a:t>
            </a:r>
            <a:r>
              <a:rPr lang="en-US" altLang="zh-TW" dirty="0">
                <a:solidFill>
                  <a:prstClr val="black"/>
                </a:solidFill>
                <a:latin typeface="微軟正黑體" panose="020B0604030504040204" pitchFamily="34" charset="-120"/>
                <a:ea typeface="微軟正黑體" panose="020B0604030504040204" pitchFamily="34" charset="-120"/>
              </a:rPr>
              <a:t>130,668</a:t>
            </a:r>
            <a:r>
              <a:rPr lang="zh-TW" altLang="en-US" dirty="0">
                <a:solidFill>
                  <a:prstClr val="black"/>
                </a:solidFill>
                <a:latin typeface="微軟正黑體" panose="020B0604030504040204" pitchFamily="34" charset="-120"/>
                <a:ea typeface="微軟正黑體" panose="020B0604030504040204" pitchFamily="34" charset="-120"/>
              </a:rPr>
              <a:t>平方公里　</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約為台灣面積之</a:t>
            </a:r>
            <a:r>
              <a:rPr lang="en-US" altLang="zh-TW" dirty="0">
                <a:solidFill>
                  <a:prstClr val="black"/>
                </a:solidFill>
                <a:latin typeface="微軟正黑體" panose="020B0604030504040204" pitchFamily="34" charset="-120"/>
                <a:ea typeface="微軟正黑體" panose="020B0604030504040204" pitchFamily="34" charset="-120"/>
              </a:rPr>
              <a:t>3.6</a:t>
            </a:r>
            <a:r>
              <a:rPr lang="zh-TW" altLang="en-US" dirty="0">
                <a:solidFill>
                  <a:prstClr val="black"/>
                </a:solidFill>
                <a:latin typeface="微軟正黑體" panose="020B0604030504040204" pitchFamily="34" charset="-120"/>
                <a:ea typeface="微軟正黑體" panose="020B0604030504040204" pitchFamily="34" charset="-120"/>
              </a:rPr>
              <a:t>倍，係中美洲面積最大之國家，其中</a:t>
            </a:r>
            <a:r>
              <a:rPr lang="en-US" altLang="zh-TW" dirty="0">
                <a:solidFill>
                  <a:prstClr val="black"/>
                </a:solidFill>
                <a:latin typeface="微軟正黑體" panose="020B0604030504040204" pitchFamily="34" charset="-120"/>
                <a:ea typeface="微軟正黑體" panose="020B0604030504040204" pitchFamily="34" charset="-120"/>
              </a:rPr>
              <a:t>9,240</a:t>
            </a:r>
            <a:r>
              <a:rPr lang="zh-TW" altLang="en-US" dirty="0">
                <a:solidFill>
                  <a:prstClr val="black"/>
                </a:solidFill>
                <a:latin typeface="微軟正黑體" panose="020B0604030504040204" pitchFamily="34" charset="-120"/>
                <a:ea typeface="微軟正黑體" panose="020B0604030504040204" pitchFamily="34" charset="-120"/>
              </a:rPr>
              <a:t>平方公里為湖泊</a:t>
            </a:r>
            <a:r>
              <a:rPr lang="en-US" altLang="zh-TW" dirty="0">
                <a:solidFill>
                  <a:prstClr val="black"/>
                </a:solidFill>
                <a:latin typeface="微軟正黑體" panose="020B0604030504040204" pitchFamily="34" charset="-120"/>
                <a:ea typeface="微軟正黑體" panose="020B0604030504040204" pitchFamily="34" charset="-120"/>
              </a:rPr>
              <a:t>)</a:t>
            </a: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地理位置：</a:t>
            </a:r>
            <a:r>
              <a:rPr lang="zh-TW" altLang="en-US" dirty="0">
                <a:solidFill>
                  <a:prstClr val="black"/>
                </a:solidFill>
                <a:latin typeface="微軟正黑體" panose="020B0604030504040204" pitchFamily="34" charset="-120"/>
                <a:ea typeface="微軟正黑體" panose="020B0604030504040204" pitchFamily="34" charset="-120"/>
              </a:rPr>
              <a:t>北與宏都拉斯接壤，南與哥斯大黎加交界，東瀕加勒比海，西臨太平洋</a:t>
            </a:r>
            <a:endPar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氣候：</a:t>
            </a:r>
            <a:r>
              <a:rPr lang="zh-TW" altLang="en-US" dirty="0">
                <a:latin typeface="微軟正黑體" panose="020B0604030504040204" pitchFamily="34" charset="-120"/>
                <a:ea typeface="微軟正黑體" panose="020B0604030504040204" pitchFamily="34" charset="-120"/>
              </a:rPr>
              <a:t>熱帶性氣候，是中美洲最炎熱國家，西半部年均溫約</a:t>
            </a:r>
            <a:r>
              <a:rPr lang="en-US" altLang="zh-TW" dirty="0">
                <a:latin typeface="微軟正黑體" panose="020B0604030504040204" pitchFamily="34" charset="-120"/>
                <a:ea typeface="微軟正黑體" panose="020B0604030504040204" pitchFamily="34" charset="-120"/>
              </a:rPr>
              <a:t>28℃</a:t>
            </a: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人口：</a:t>
            </a:r>
            <a:r>
              <a:rPr lang="zh-TW" altLang="en-US" dirty="0">
                <a:solidFill>
                  <a:prstClr val="black"/>
                </a:solidFill>
                <a:latin typeface="微軟正黑體" panose="020B0604030504040204" pitchFamily="34" charset="-120"/>
                <a:ea typeface="微軟正黑體" panose="020B0604030504040204" pitchFamily="34" charset="-120"/>
              </a:rPr>
              <a:t>全國人口約為</a:t>
            </a:r>
            <a:r>
              <a:rPr lang="en-US" altLang="zh-TW" dirty="0">
                <a:solidFill>
                  <a:prstClr val="black"/>
                </a:solidFill>
                <a:latin typeface="微軟正黑體" panose="020B0604030504040204" pitchFamily="34" charset="-120"/>
                <a:ea typeface="微軟正黑體" panose="020B0604030504040204" pitchFamily="34" charset="-120"/>
              </a:rPr>
              <a:t>652</a:t>
            </a:r>
            <a:r>
              <a:rPr lang="zh-TW" altLang="en-US" dirty="0">
                <a:solidFill>
                  <a:prstClr val="black"/>
                </a:solidFill>
                <a:latin typeface="微軟正黑體" panose="020B0604030504040204" pitchFamily="34" charset="-120"/>
                <a:ea typeface="微軟正黑體" panose="020B0604030504040204" pitchFamily="34" charset="-120"/>
              </a:rPr>
              <a:t>萬人</a:t>
            </a:r>
            <a:r>
              <a:rPr lang="en-US" altLang="zh-TW" dirty="0">
                <a:solidFill>
                  <a:prstClr val="black"/>
                </a:solidFill>
                <a:latin typeface="微軟正黑體" panose="020B0604030504040204" pitchFamily="34" charset="-120"/>
                <a:ea typeface="微軟正黑體" panose="020B0604030504040204" pitchFamily="34" charset="-120"/>
              </a:rPr>
              <a:t>(2020</a:t>
            </a:r>
            <a:r>
              <a:rPr lang="zh-TW" altLang="en-US" dirty="0">
                <a:solidFill>
                  <a:prstClr val="black"/>
                </a:solidFill>
                <a:latin typeface="微軟正黑體" panose="020B0604030504040204" pitchFamily="34" charset="-120"/>
                <a:ea typeface="微軟正黑體" panose="020B0604030504040204" pitchFamily="34" charset="-120"/>
              </a:rPr>
              <a:t>年</a:t>
            </a:r>
            <a:r>
              <a:rPr lang="en-US" altLang="zh-TW" dirty="0">
                <a:solidFill>
                  <a:prstClr val="black"/>
                </a:solidFill>
                <a:latin typeface="微軟正黑體" panose="020B0604030504040204" pitchFamily="34" charset="-120"/>
                <a:ea typeface="微軟正黑體" panose="020B0604030504040204" pitchFamily="34" charset="-120"/>
              </a:rPr>
              <a:t>)</a:t>
            </a: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宗教：</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天主教為主要宗教</a:t>
            </a:r>
            <a:endPar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人均</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GDP</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USD$</a:t>
            </a:r>
            <a:r>
              <a:rPr lang="en-US" altLang="zh-TW" dirty="0">
                <a:solidFill>
                  <a:prstClr val="black"/>
                </a:solidFill>
                <a:latin typeface="微軟正黑體" panose="020B0604030504040204" pitchFamily="34" charset="-120"/>
                <a:ea typeface="微軟正黑體" panose="020B0604030504040204" pitchFamily="34" charset="-120"/>
              </a:rPr>
              <a:t>1,918.1</a:t>
            </a:r>
            <a:r>
              <a:rPr lang="zh-TW" altLang="en-US" dirty="0">
                <a:solidFill>
                  <a:prstClr val="black"/>
                </a:solidFill>
                <a:latin typeface="微軟正黑體" panose="020B0604030504040204" pitchFamily="34" charset="-120"/>
                <a:ea typeface="微軟正黑體" panose="020B0604030504040204" pitchFamily="34" charset="-120"/>
              </a:rPr>
              <a:t> </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年</a:t>
            </a:r>
            <a:r>
              <a:rPr lang="en-US" altLang="zh-TW" dirty="0">
                <a:solidFill>
                  <a:prstClr val="black"/>
                </a:solidFill>
                <a:latin typeface="微軟正黑體" panose="020B0604030504040204" pitchFamily="34" charset="-120"/>
                <a:ea typeface="微軟正黑體" panose="020B0604030504040204" pitchFamily="34" charset="-120"/>
              </a:rPr>
              <a:t>)</a:t>
            </a: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幣制：</a:t>
            </a:r>
            <a:r>
              <a:rPr lang="zh-TW" altLang="en-US" dirty="0">
                <a:solidFill>
                  <a:prstClr val="black"/>
                </a:solidFill>
                <a:latin typeface="微軟正黑體" panose="020B0604030504040204" pitchFamily="34" charset="-120"/>
                <a:ea typeface="微軟正黑體" panose="020B0604030504040204" pitchFamily="34" charset="-120"/>
              </a:rPr>
              <a:t>尼幣與美元兩貨幣並行，一般商店和超市也收美金</a:t>
            </a:r>
            <a:r>
              <a:rPr lang="en-US" altLang="zh-TW" dirty="0">
                <a:latin typeface="微軟正黑體" panose="020B0604030504040204" pitchFamily="34" charset="-120"/>
                <a:ea typeface="微軟正黑體" panose="020B0604030504040204" pitchFamily="34" charset="-120"/>
              </a:rPr>
              <a:t>(</a:t>
            </a:r>
            <a:r>
              <a:rPr kumimoji="0" lang="en-US" altLang="zh-TW" sz="18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US$1</a:t>
            </a:r>
            <a:r>
              <a:rPr kumimoji="0" lang="zh-TW" altLang="en-US" sz="18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約可換</a:t>
            </a:r>
            <a:r>
              <a:rPr kumimoji="0" lang="en-US" altLang="zh-TW" sz="18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34</a:t>
            </a:r>
            <a:r>
              <a:rPr kumimoji="0" lang="zh-TW" altLang="en-US" sz="18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尼幣</a:t>
            </a:r>
            <a:r>
              <a:rPr kumimoji="0" lang="en-US" altLang="zh-TW" sz="1800"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p>
          <a:p>
            <a:pPr marL="285750" lvl="0" indent="-285750">
              <a:lnSpc>
                <a:spcPts val="3200"/>
              </a:lnSpc>
              <a:buFont typeface="Arial" panose="020B0604020202020204" pitchFamily="34" charset="0"/>
              <a:buChar char="•"/>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經濟：</a:t>
            </a:r>
            <a:r>
              <a:rPr lang="zh-TW" altLang="en-US" dirty="0">
                <a:solidFill>
                  <a:prstClr val="black"/>
                </a:solidFill>
                <a:latin typeface="微軟正黑體" panose="020B0604030504040204" pitchFamily="34" charset="-120"/>
                <a:ea typeface="微軟正黑體" panose="020B0604030504040204" pitchFamily="34" charset="-120"/>
              </a:rPr>
              <a:t>以農立國，畜牧業為尼國重要產業，國內製造業、服務業亦發達。</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pic>
        <p:nvPicPr>
          <p:cNvPr id="1028" name="Picture 4">
            <a:extLst>
              <a:ext uri="{FF2B5EF4-FFF2-40B4-BE49-F238E27FC236}">
                <a16:creationId xmlns:a16="http://schemas.microsoft.com/office/drawing/2014/main" id="{8B69C0A0-2379-4B8D-AEA1-8854D7443E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30686" y="208449"/>
            <a:ext cx="1859064" cy="11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1794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935" y="34206"/>
            <a:ext cx="392199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申請資格與服務內容</a:t>
            </a:r>
          </a:p>
        </p:txBody>
      </p:sp>
      <p:sp>
        <p:nvSpPr>
          <p:cNvPr id="7" name="矩形 6">
            <a:extLst>
              <a:ext uri="{FF2B5EF4-FFF2-40B4-BE49-F238E27FC236}">
                <a16:creationId xmlns:a16="http://schemas.microsoft.com/office/drawing/2014/main" id="{4BCDDFA7-B4C7-4636-90A6-FA696BEA2546}"/>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grpSp>
        <p:nvGrpSpPr>
          <p:cNvPr id="6" name="群組 5">
            <a:extLst>
              <a:ext uri="{FF2B5EF4-FFF2-40B4-BE49-F238E27FC236}">
                <a16:creationId xmlns:a16="http://schemas.microsoft.com/office/drawing/2014/main" id="{424B511C-9CDD-4DC8-A498-7B9E550DE32D}"/>
              </a:ext>
            </a:extLst>
          </p:cNvPr>
          <p:cNvGrpSpPr/>
          <p:nvPr/>
        </p:nvGrpSpPr>
        <p:grpSpPr>
          <a:xfrm>
            <a:off x="573484" y="999654"/>
            <a:ext cx="8128385" cy="2092881"/>
            <a:chOff x="693463" y="1110495"/>
            <a:chExt cx="8128385" cy="2092881"/>
          </a:xfrm>
        </p:grpSpPr>
        <p:sp>
          <p:nvSpPr>
            <p:cNvPr id="8" name="文字方塊 7">
              <a:extLst>
                <a:ext uri="{FF2B5EF4-FFF2-40B4-BE49-F238E27FC236}">
                  <a16:creationId xmlns:a16="http://schemas.microsoft.com/office/drawing/2014/main" id="{5AC5735F-84C6-4088-ACCF-1C80367C7CB0}"/>
                </a:ext>
              </a:extLst>
            </p:cNvPr>
            <p:cNvSpPr txBox="1"/>
            <p:nvPr/>
          </p:nvSpPr>
          <p:spPr>
            <a:xfrm>
              <a:off x="2860464" y="1110495"/>
              <a:ext cx="5961384" cy="2092881"/>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我國公民，本會合作學校在學之學、碩、博士生</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倘為學士班學生，須至少為大三以上之在學生</a:t>
              </a:r>
              <a:r>
                <a:rPr lang="en-US" altLang="zh-TW" sz="2000" dirty="0">
                  <a:latin typeface="微軟正黑體" panose="020B0604030504040204" pitchFamily="34" charset="-120"/>
                  <a:ea typeface="微軟正黑體" panose="020B0604030504040204" pitchFamily="34" charset="-120"/>
                </a:rPr>
                <a:t>)</a:t>
              </a:r>
            </a:p>
            <a:p>
              <a:pPr marL="342900" indent="-342900">
                <a:spcBef>
                  <a:spcPts val="600"/>
                </a:spcBef>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願意接受可能面臨實習地點偏遠、交通往返時間長且物資缺乏等挑戰</a:t>
              </a:r>
            </a:p>
            <a:p>
              <a:pPr marL="342900" indent="-342900">
                <a:spcBef>
                  <a:spcPts val="600"/>
                </a:spcBef>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具備英語聽、說、讀、寫能力，且至少具備初階西語能力</a:t>
              </a:r>
            </a:p>
          </p:txBody>
        </p:sp>
        <p:sp>
          <p:nvSpPr>
            <p:cNvPr id="9" name="圓角矩形 2">
              <a:extLst>
                <a:ext uri="{FF2B5EF4-FFF2-40B4-BE49-F238E27FC236}">
                  <a16:creationId xmlns:a16="http://schemas.microsoft.com/office/drawing/2014/main" id="{BE820A46-8D7A-43A4-BEF9-F54F8EF8A622}"/>
                </a:ext>
              </a:extLst>
            </p:cNvPr>
            <p:cNvSpPr/>
            <p:nvPr/>
          </p:nvSpPr>
          <p:spPr>
            <a:xfrm>
              <a:off x="693463" y="1459561"/>
              <a:ext cx="2070108" cy="1394751"/>
            </a:xfrm>
            <a:prstGeom prst="roundRect">
              <a:avLst/>
            </a:prstGeom>
            <a:solidFill>
              <a:srgbClr val="66CC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申請資格</a:t>
              </a:r>
            </a:p>
          </p:txBody>
        </p:sp>
      </p:grpSp>
      <p:grpSp>
        <p:nvGrpSpPr>
          <p:cNvPr id="11" name="群組 10">
            <a:extLst>
              <a:ext uri="{FF2B5EF4-FFF2-40B4-BE49-F238E27FC236}">
                <a16:creationId xmlns:a16="http://schemas.microsoft.com/office/drawing/2014/main" id="{6C78C4FE-AFD2-49C1-875B-2662F9B19A24}"/>
              </a:ext>
            </a:extLst>
          </p:cNvPr>
          <p:cNvGrpSpPr/>
          <p:nvPr/>
        </p:nvGrpSpPr>
        <p:grpSpPr>
          <a:xfrm>
            <a:off x="583480" y="3573016"/>
            <a:ext cx="8121055" cy="1428944"/>
            <a:chOff x="693463" y="1459561"/>
            <a:chExt cx="8121055" cy="1428944"/>
          </a:xfrm>
        </p:grpSpPr>
        <p:sp>
          <p:nvSpPr>
            <p:cNvPr id="12" name="文字方塊 11">
              <a:extLst>
                <a:ext uri="{FF2B5EF4-FFF2-40B4-BE49-F238E27FC236}">
                  <a16:creationId xmlns:a16="http://schemas.microsoft.com/office/drawing/2014/main" id="{0AD9015F-882E-488F-A30D-3B8BACF8C878}"/>
                </a:ext>
              </a:extLst>
            </p:cNvPr>
            <p:cNvSpPr txBox="1"/>
            <p:nvPr/>
          </p:nvSpPr>
          <p:spPr>
            <a:xfrm>
              <a:off x="2853134" y="1488122"/>
              <a:ext cx="5961384" cy="1400383"/>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協助執行小學英語師資培訓相關內容，如英語教師甄選、教案設計、教師培訓營及參與規劃課綱。</a:t>
              </a:r>
              <a:endParaRPr lang="en-US" altLang="zh-TW" sz="2000" dirty="0">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每日服務時間同當地一般上下班時間，原則上每日</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小時</a:t>
              </a:r>
            </a:p>
          </p:txBody>
        </p:sp>
        <p:sp>
          <p:nvSpPr>
            <p:cNvPr id="13" name="圓角矩形 2">
              <a:extLst>
                <a:ext uri="{FF2B5EF4-FFF2-40B4-BE49-F238E27FC236}">
                  <a16:creationId xmlns:a16="http://schemas.microsoft.com/office/drawing/2014/main" id="{8E26EE2D-225B-4B61-9484-BAFF27A6A180}"/>
                </a:ext>
              </a:extLst>
            </p:cNvPr>
            <p:cNvSpPr/>
            <p:nvPr/>
          </p:nvSpPr>
          <p:spPr>
            <a:xfrm>
              <a:off x="693463" y="1459561"/>
              <a:ext cx="2070108" cy="1394751"/>
            </a:xfrm>
            <a:prstGeom prst="roundRect">
              <a:avLst/>
            </a:prstGeom>
            <a:solidFill>
              <a:srgbClr val="66CC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服務內容</a:t>
              </a:r>
            </a:p>
          </p:txBody>
        </p:sp>
      </p:grpSp>
    </p:spTree>
    <p:extLst>
      <p:ext uri="{BB962C8B-B14F-4D97-AF65-F5344CB8AC3E}">
        <p14:creationId xmlns:p14="http://schemas.microsoft.com/office/powerpoint/2010/main" val="40445917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935" y="34206"/>
            <a:ext cx="392199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報名審查程序</a:t>
            </a:r>
          </a:p>
        </p:txBody>
      </p:sp>
      <p:sp>
        <p:nvSpPr>
          <p:cNvPr id="7" name="矩形 6">
            <a:extLst>
              <a:ext uri="{FF2B5EF4-FFF2-40B4-BE49-F238E27FC236}">
                <a16:creationId xmlns:a16="http://schemas.microsoft.com/office/drawing/2014/main" id="{4BCDDFA7-B4C7-4636-90A6-FA696BEA2546}"/>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graphicFrame>
        <p:nvGraphicFramePr>
          <p:cNvPr id="10" name="資料庫圖表 9">
            <a:extLst>
              <a:ext uri="{FF2B5EF4-FFF2-40B4-BE49-F238E27FC236}">
                <a16:creationId xmlns:a16="http://schemas.microsoft.com/office/drawing/2014/main" id="{44494017-FD00-4922-BD6F-7573A26FEBCA}"/>
              </a:ext>
            </a:extLst>
          </p:cNvPr>
          <p:cNvGraphicFramePr/>
          <p:nvPr>
            <p:extLst>
              <p:ext uri="{D42A27DB-BD31-4B8C-83A1-F6EECF244321}">
                <p14:modId xmlns:p14="http://schemas.microsoft.com/office/powerpoint/2010/main" val="1526890363"/>
              </p:ext>
            </p:extLst>
          </p:nvPr>
        </p:nvGraphicFramePr>
        <p:xfrm>
          <a:off x="179512" y="565660"/>
          <a:ext cx="8352928" cy="5527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圖說文字: 直線加上強調線 13">
            <a:extLst>
              <a:ext uri="{FF2B5EF4-FFF2-40B4-BE49-F238E27FC236}">
                <a16:creationId xmlns:a16="http://schemas.microsoft.com/office/drawing/2014/main" id="{5C67E289-D19C-4A74-B5D1-680DB2BA79DA}"/>
              </a:ext>
            </a:extLst>
          </p:cNvPr>
          <p:cNvSpPr/>
          <p:nvPr/>
        </p:nvSpPr>
        <p:spPr bwMode="auto">
          <a:xfrm rot="5400000">
            <a:off x="1386867" y="2404262"/>
            <a:ext cx="1152128" cy="1500838"/>
          </a:xfrm>
          <a:prstGeom prst="accentCallout1">
            <a:avLst>
              <a:gd name="adj1" fmla="val 63226"/>
              <a:gd name="adj2" fmla="val -17857"/>
              <a:gd name="adj3" fmla="val 74117"/>
              <a:gd name="adj4" fmla="val -43096"/>
            </a:avLst>
          </a:prstGeom>
          <a:ln>
            <a:headEnd type="none" w="med" len="med"/>
            <a:tailEnd type="none" w="med" len="med"/>
          </a:ln>
          <a:extLst>
            <a:ext uri="{AF507438-7753-43E0-B8FC-AC1667EBCBE1}">
              <a14:hiddenEffects xmlns:a14="http://schemas.microsoft.com/office/drawing/2010/main">
                <a:effectLst>
                  <a:outerShdw dist="107763" dir="18900000" algn="ctr" rotWithShape="0">
                    <a:srgbClr val="808080"/>
                  </a:outerShdw>
                </a:effectLst>
              </a14:hiddenEffects>
            </a:ext>
          </a:extLst>
        </p:spPr>
        <p:style>
          <a:lnRef idx="2">
            <a:schemeClr val="accent4"/>
          </a:lnRef>
          <a:fillRef idx="1">
            <a:schemeClr val="lt1"/>
          </a:fillRef>
          <a:effectRef idx="0">
            <a:schemeClr val="accent4"/>
          </a:effectRef>
          <a:fontRef idx="minor">
            <a:schemeClr val="dk1"/>
          </a:fontRef>
        </p:style>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b="1"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b="1"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b="1"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必要附件</a:t>
            </a:r>
            <a:endParaRPr kumimoji="1" lang="en-US" altLang="zh-TW"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285750" indent="-285750" algn="ctr" fontAlgn="base">
              <a:spcBef>
                <a:spcPct val="0"/>
              </a:spcBef>
              <a:spcAft>
                <a:spcPct val="0"/>
              </a:spcAft>
              <a:buFont typeface="Arial" panose="020B0604020202020204" pitchFamily="34" charset="0"/>
              <a:buChar char="•"/>
            </a:pPr>
            <a:r>
              <a:rPr lang="zh-TW" altLang="zh-TW" b="1" kern="100" dirty="0">
                <a:solidFill>
                  <a:srgbClr val="000000"/>
                </a:solidFill>
                <a:latin typeface="微軟正黑體" panose="020B0604030504040204" pitchFamily="34" charset="-120"/>
                <a:ea typeface="微軟正黑體" panose="020B0604030504040204" pitchFamily="34" charset="-120"/>
                <a:cs typeface="Kaiti TC"/>
              </a:rPr>
              <a:t>大學</a:t>
            </a:r>
            <a:r>
              <a:rPr lang="en-US" altLang="zh-TW" b="1" kern="100" dirty="0">
                <a:solidFill>
                  <a:srgbClr val="000000"/>
                </a:solidFill>
                <a:latin typeface="微軟正黑體" panose="020B0604030504040204" pitchFamily="34" charset="-120"/>
                <a:ea typeface="微軟正黑體" panose="020B0604030504040204" pitchFamily="34" charset="-120"/>
                <a:cs typeface="Kaiti TC"/>
              </a:rPr>
              <a:t>/</a:t>
            </a:r>
            <a:r>
              <a:rPr lang="zh-TW" altLang="zh-TW" b="1" kern="100" dirty="0">
                <a:solidFill>
                  <a:srgbClr val="000000"/>
                </a:solidFill>
                <a:latin typeface="微軟正黑體" panose="020B0604030504040204" pitchFamily="34" charset="-120"/>
                <a:ea typeface="微軟正黑體" panose="020B0604030504040204" pitchFamily="34" charset="-120"/>
                <a:cs typeface="Kaiti TC"/>
              </a:rPr>
              <a:t>研究所歷年成績單</a:t>
            </a:r>
            <a:endParaRPr lang="en-US" altLang="zh-TW" b="1" kern="100" dirty="0">
              <a:solidFill>
                <a:srgbClr val="000000"/>
              </a:solidFill>
              <a:latin typeface="微軟正黑體" panose="020B0604030504040204" pitchFamily="34" charset="-120"/>
              <a:ea typeface="微軟正黑體" panose="020B0604030504040204" pitchFamily="34" charset="-120"/>
              <a:cs typeface="Kaiti TC"/>
            </a:endParaRPr>
          </a:p>
          <a:p>
            <a:pPr algn="ctr" fontAlgn="base">
              <a:spcBef>
                <a:spcPct val="0"/>
              </a:spcBef>
              <a:spcAft>
                <a:spcPct val="0"/>
              </a:spcAft>
            </a:pPr>
            <a:r>
              <a:rPr lang="zh-TW" altLang="zh-TW" b="1" kern="100" dirty="0">
                <a:solidFill>
                  <a:srgbClr val="000000"/>
                </a:solidFill>
                <a:latin typeface="微軟正黑體" panose="020B0604030504040204" pitchFamily="34" charset="-120"/>
                <a:ea typeface="微軟正黑體" panose="020B0604030504040204" pitchFamily="34" charset="-120"/>
                <a:cs typeface="Kaiti TC"/>
              </a:rPr>
              <a:t>中文版正本（含成績排名）</a:t>
            </a:r>
            <a:endParaRPr lang="en-US" altLang="zh-TW" b="1" kern="100" dirty="0">
              <a:solidFill>
                <a:srgbClr val="000000"/>
              </a:solidFill>
              <a:latin typeface="微軟正黑體" panose="020B0604030504040204" pitchFamily="34" charset="-120"/>
              <a:ea typeface="微軟正黑體" panose="020B0604030504040204" pitchFamily="34" charset="-120"/>
              <a:cs typeface="Kaiti TC"/>
            </a:endParaRPr>
          </a:p>
          <a:p>
            <a:pPr algn="ctr" fontAlgn="base">
              <a:spcBef>
                <a:spcPct val="0"/>
              </a:spcBef>
              <a:spcAft>
                <a:spcPct val="0"/>
              </a:spcAft>
            </a:pPr>
            <a:endParaRPr kumimoji="1" lang="en-US" altLang="zh-TW" b="1" i="0" u="none" strike="noStrike" kern="100"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b="1" i="0" u="none" strike="noStrike" kern="100" cap="none" normalizeH="0" baseline="0" dirty="0">
                <a:ln>
                  <a:noFill/>
                </a:ln>
                <a:solidFill>
                  <a:srgbClr val="000000"/>
                </a:solidFill>
                <a:effectLst/>
                <a:latin typeface="微軟正黑體" panose="020B0604030504040204" pitchFamily="34" charset="-120"/>
                <a:ea typeface="微軟正黑體" panose="020B0604030504040204" pitchFamily="34" charset="-120"/>
              </a:rPr>
              <a:t>其他參考附件</a:t>
            </a:r>
            <a:endParaRPr kumimoji="1" lang="en-US" altLang="zh-TW" b="1" kern="100" dirty="0">
              <a:solidFill>
                <a:srgbClr val="000000"/>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lang="zh-TW" altLang="en-US" kern="100" dirty="0">
                <a:solidFill>
                  <a:srgbClr val="000000"/>
                </a:solidFill>
                <a:latin typeface="微軟正黑體" panose="020B0604030504040204" pitchFamily="34" charset="-120"/>
                <a:ea typeface="微軟正黑體" panose="020B0604030504040204" pitchFamily="34" charset="-120"/>
                <a:cs typeface="Kaiti TC"/>
              </a:rPr>
              <a:t>*</a:t>
            </a:r>
            <a:r>
              <a:rPr lang="en-US" altLang="zh-TW" kern="100" dirty="0">
                <a:solidFill>
                  <a:srgbClr val="000000"/>
                </a:solidFill>
                <a:latin typeface="微軟正黑體" panose="020B0604030504040204" pitchFamily="34" charset="-120"/>
                <a:ea typeface="微軟正黑體" panose="020B0604030504040204" pitchFamily="34" charset="-120"/>
                <a:cs typeface="Kaiti TC"/>
              </a:rPr>
              <a:t>2</a:t>
            </a:r>
            <a:r>
              <a:rPr lang="zh-TW" altLang="zh-TW" kern="100" dirty="0">
                <a:solidFill>
                  <a:srgbClr val="000000"/>
                </a:solidFill>
                <a:latin typeface="微軟正黑體" panose="020B0604030504040204" pitchFamily="34" charset="-120"/>
                <a:ea typeface="微軟正黑體" panose="020B0604030504040204" pitchFamily="34" charset="-120"/>
                <a:cs typeface="Kaiti TC"/>
              </a:rPr>
              <a:t>年內英語</a:t>
            </a:r>
            <a:r>
              <a:rPr lang="en-US" altLang="zh-TW" kern="100" dirty="0">
                <a:solidFill>
                  <a:srgbClr val="000000"/>
                </a:solidFill>
                <a:latin typeface="微軟正黑體" panose="020B0604030504040204" pitchFamily="34" charset="-120"/>
                <a:ea typeface="微軟正黑體" panose="020B0604030504040204" pitchFamily="34" charset="-120"/>
                <a:cs typeface="Kaiti TC"/>
              </a:rPr>
              <a:t>/</a:t>
            </a:r>
            <a:r>
              <a:rPr lang="zh-TW" altLang="zh-TW" kern="100" dirty="0">
                <a:solidFill>
                  <a:srgbClr val="000000"/>
                </a:solidFill>
                <a:latin typeface="微軟正黑體" panose="020B0604030504040204" pitchFamily="34" charset="-120"/>
                <a:ea typeface="微軟正黑體" panose="020B0604030504040204" pitchFamily="34" charset="-120"/>
                <a:cs typeface="Kaiti TC"/>
              </a:rPr>
              <a:t>其他外語能力證明</a:t>
            </a:r>
            <a:endParaRPr lang="en-US" altLang="zh-TW" kern="100" dirty="0">
              <a:latin typeface="微軟正黑體" panose="020B0604030504040204" pitchFamily="34" charset="-120"/>
              <a:ea typeface="微軟正黑體" panose="020B0604030504040204" pitchFamily="34" charset="-120"/>
            </a:endParaRPr>
          </a:p>
          <a:p>
            <a:pPr algn="ctr" fontAlgn="base">
              <a:spcBef>
                <a:spcPct val="0"/>
              </a:spcBef>
              <a:spcAft>
                <a:spcPct val="0"/>
              </a:spcAft>
            </a:pPr>
            <a:r>
              <a:rPr lang="zh-TW" altLang="en-US" kern="100" dirty="0">
                <a:solidFill>
                  <a:srgbClr val="000000"/>
                </a:solidFill>
                <a:latin typeface="微軟正黑體" panose="020B0604030504040204" pitchFamily="34" charset="-120"/>
                <a:ea typeface="微軟正黑體" panose="020B0604030504040204" pitchFamily="34" charset="-120"/>
                <a:cs typeface="Kaiti TC"/>
              </a:rPr>
              <a:t>*</a:t>
            </a:r>
            <a:r>
              <a:rPr lang="zh-TW" altLang="zh-TW" kern="100" dirty="0">
                <a:solidFill>
                  <a:srgbClr val="000000"/>
                </a:solidFill>
                <a:latin typeface="微軟正黑體" panose="020B0604030504040204" pitchFamily="34" charset="-120"/>
                <a:ea typeface="微軟正黑體" panose="020B0604030504040204" pitchFamily="34" charset="-120"/>
                <a:cs typeface="Kaiti TC"/>
              </a:rPr>
              <a:t>推薦信</a:t>
            </a:r>
            <a:r>
              <a:rPr lang="en-US" altLang="zh-TW" kern="100" dirty="0">
                <a:solidFill>
                  <a:srgbClr val="000000"/>
                </a:solidFill>
                <a:latin typeface="微軟正黑體" panose="020B0604030504040204" pitchFamily="34" charset="-120"/>
                <a:ea typeface="微軟正黑體" panose="020B0604030504040204" pitchFamily="34" charset="-120"/>
                <a:cs typeface="Kaiti TC"/>
              </a:rPr>
              <a:t>(</a:t>
            </a:r>
            <a:r>
              <a:rPr lang="zh-TW" altLang="zh-TW" kern="100" dirty="0">
                <a:solidFill>
                  <a:srgbClr val="000000"/>
                </a:solidFill>
                <a:latin typeface="微軟正黑體" panose="020B0604030504040204" pitchFamily="34" charset="-120"/>
                <a:ea typeface="微軟正黑體" panose="020B0604030504040204" pitchFamily="34" charset="-120"/>
                <a:cs typeface="Kaiti TC"/>
              </a:rPr>
              <a:t>由所屬系所教師或主管推薦</a:t>
            </a:r>
            <a:r>
              <a:rPr lang="en-US" altLang="zh-TW" kern="100" dirty="0">
                <a:solidFill>
                  <a:srgbClr val="000000"/>
                </a:solidFill>
                <a:latin typeface="微軟正黑體" panose="020B0604030504040204" pitchFamily="34" charset="-120"/>
                <a:ea typeface="微軟正黑體" panose="020B0604030504040204" pitchFamily="34" charset="-120"/>
                <a:cs typeface="Kaiti TC"/>
              </a:rPr>
              <a:t>)</a:t>
            </a:r>
            <a:endParaRPr lang="en-US" altLang="zh-TW" kern="100" dirty="0">
              <a:latin typeface="微軟正黑體" panose="020B0604030504040204" pitchFamily="34" charset="-120"/>
              <a:ea typeface="微軟正黑體" panose="020B0604030504040204" pitchFamily="34" charset="-120"/>
            </a:endParaRPr>
          </a:p>
          <a:p>
            <a:pPr algn="ctr" fontAlgn="base">
              <a:spcBef>
                <a:spcPct val="0"/>
              </a:spcBef>
              <a:spcAft>
                <a:spcPct val="0"/>
              </a:spcAft>
            </a:pPr>
            <a:r>
              <a:rPr lang="zh-TW" altLang="en-US" kern="100" dirty="0">
                <a:solidFill>
                  <a:srgbClr val="000000"/>
                </a:solidFill>
                <a:latin typeface="微軟正黑體" panose="020B0604030504040204" pitchFamily="34" charset="-120"/>
                <a:ea typeface="微軟正黑體" panose="020B0604030504040204" pitchFamily="34" charset="-120"/>
                <a:cs typeface="Kaiti TC"/>
              </a:rPr>
              <a:t>*</a:t>
            </a:r>
            <a:r>
              <a:rPr lang="zh-TW" altLang="zh-TW" kern="100" dirty="0">
                <a:solidFill>
                  <a:srgbClr val="000000"/>
                </a:solidFill>
                <a:latin typeface="微軟正黑體" panose="020B0604030504040204" pitchFamily="34" charset="-120"/>
                <a:ea typeface="微軟正黑體" panose="020B0604030504040204" pitchFamily="34" charset="-120"/>
                <a:cs typeface="Kaiti TC"/>
              </a:rPr>
              <a:t>志願服務相關證明</a:t>
            </a:r>
            <a:endParaRPr lang="en-US" altLang="zh-TW" kern="100" dirty="0">
              <a:latin typeface="微軟正黑體" panose="020B0604030504040204" pitchFamily="34" charset="-120"/>
              <a:ea typeface="微軟正黑體" panose="020B0604030504040204" pitchFamily="34" charset="-120"/>
            </a:endParaRPr>
          </a:p>
          <a:p>
            <a:pPr algn="ctr" fontAlgn="base">
              <a:spcBef>
                <a:spcPct val="0"/>
              </a:spcBef>
              <a:spcAft>
                <a:spcPct val="0"/>
              </a:spcAft>
            </a:pPr>
            <a:r>
              <a:rPr lang="zh-TW" altLang="en-US" kern="100" dirty="0">
                <a:solidFill>
                  <a:srgbClr val="000000"/>
                </a:solidFill>
                <a:latin typeface="微軟正黑體" panose="020B0604030504040204" pitchFamily="34" charset="-120"/>
                <a:ea typeface="微軟正黑體" panose="020B0604030504040204" pitchFamily="34" charset="-120"/>
                <a:cs typeface="Kaiti TC"/>
              </a:rPr>
              <a:t>*</a:t>
            </a:r>
            <a:r>
              <a:rPr lang="zh-TW" altLang="zh-TW" kern="100" dirty="0">
                <a:solidFill>
                  <a:srgbClr val="000000"/>
                </a:solidFill>
                <a:latin typeface="微軟正黑體" panose="020B0604030504040204" pitchFamily="34" charset="-120"/>
                <a:ea typeface="微軟正黑體" panose="020B0604030504040204" pitchFamily="34" charset="-120"/>
                <a:cs typeface="Kaiti TC"/>
              </a:rPr>
              <a:t>證照</a:t>
            </a:r>
            <a:r>
              <a:rPr lang="en-US" altLang="zh-TW" kern="100" dirty="0">
                <a:solidFill>
                  <a:srgbClr val="000000"/>
                </a:solidFill>
                <a:latin typeface="微軟正黑體" panose="020B0604030504040204" pitchFamily="34" charset="-120"/>
                <a:ea typeface="微軟正黑體" panose="020B0604030504040204" pitchFamily="34" charset="-120"/>
                <a:cs typeface="Kaiti TC"/>
              </a:rPr>
              <a:t>/</a:t>
            </a:r>
            <a:r>
              <a:rPr lang="zh-TW" altLang="zh-TW" kern="100" dirty="0">
                <a:solidFill>
                  <a:srgbClr val="000000"/>
                </a:solidFill>
                <a:latin typeface="微軟正黑體" panose="020B0604030504040204" pitchFamily="34" charset="-120"/>
                <a:ea typeface="微軟正黑體" panose="020B0604030504040204" pitchFamily="34" charset="-120"/>
                <a:cs typeface="Kaiti TC"/>
              </a:rPr>
              <a:t>檢定或相關訓練證明</a:t>
            </a:r>
            <a:endParaRPr lang="zh-TW" altLang="zh-TW" kern="100" dirty="0">
              <a:latin typeface="微軟正黑體" panose="020B0604030504040204" pitchFamily="34" charset="-120"/>
              <a:ea typeface="微軟正黑體" panose="020B0604030504040204" pitchFamily="34" charset="-120"/>
            </a:endParaRPr>
          </a:p>
          <a:p>
            <a:pPr algn="ctr" fontAlgn="base">
              <a:spcBef>
                <a:spcPct val="0"/>
              </a:spcBef>
              <a:spcAft>
                <a:spcPct val="0"/>
              </a:spcAft>
            </a:pPr>
            <a:endParaRPr kumimoji="1" lang="en-US" altLang="zh-TW" b="1" i="0" u="none" strike="noStrike" kern="100"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p>
            <a:pPr algn="ctr" fontAlgn="base">
              <a:spcBef>
                <a:spcPct val="0"/>
              </a:spcBef>
              <a:spcAft>
                <a:spcPct val="0"/>
              </a:spcAft>
            </a:pPr>
            <a:endParaRPr kumimoji="1" lang="zh-TW" altLang="en-US" sz="160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78E6C778-DB2D-439B-AA93-F6BD6CA73755}"/>
              </a:ext>
            </a:extLst>
          </p:cNvPr>
          <p:cNvSpPr/>
          <p:nvPr/>
        </p:nvSpPr>
        <p:spPr bwMode="auto">
          <a:xfrm>
            <a:off x="6228184" y="2839224"/>
            <a:ext cx="648072" cy="288032"/>
          </a:xfrm>
          <a:prstGeom prst="rect">
            <a:avLst/>
          </a:prstGeom>
          <a:ln>
            <a:headEnd type="none" w="med" len="med"/>
            <a:tailEnd type="none" w="med" len="med"/>
          </a:ln>
          <a:extLst>
            <a:ext uri="{AF507438-7753-43E0-B8FC-AC1667EBCBE1}">
              <a14:hiddenEffects xmlns:a14="http://schemas.microsoft.com/office/drawing/2010/main">
                <a:effectLst>
                  <a:outerShdw dist="107763" dir="18900000" algn="ctr" rotWithShape="0">
                    <a:srgbClr val="808080"/>
                  </a:outerShdw>
                </a:effectLst>
              </a14:hiddenEffects>
            </a:ext>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通過</a:t>
            </a:r>
          </a:p>
        </p:txBody>
      </p:sp>
      <p:sp>
        <p:nvSpPr>
          <p:cNvPr id="16" name="矩形 15">
            <a:extLst>
              <a:ext uri="{FF2B5EF4-FFF2-40B4-BE49-F238E27FC236}">
                <a16:creationId xmlns:a16="http://schemas.microsoft.com/office/drawing/2014/main" id="{89DF5374-0168-45F5-AB72-D487EFC67C45}"/>
              </a:ext>
            </a:extLst>
          </p:cNvPr>
          <p:cNvSpPr/>
          <p:nvPr/>
        </p:nvSpPr>
        <p:spPr bwMode="auto">
          <a:xfrm>
            <a:off x="5575520" y="3586729"/>
            <a:ext cx="648072" cy="288032"/>
          </a:xfrm>
          <a:prstGeom prst="rect">
            <a:avLst/>
          </a:prstGeom>
          <a:ln>
            <a:headEnd type="none" w="med" len="med"/>
            <a:tailEnd type="none" w="med" len="med"/>
          </a:ln>
          <a:extLst>
            <a:ext uri="{AF507438-7753-43E0-B8FC-AC1667EBCBE1}">
              <a14:hiddenEffects xmlns:a14="http://schemas.microsoft.com/office/drawing/2010/main">
                <a:effectLst>
                  <a:outerShdw dist="107763" dir="18900000" algn="ctr" rotWithShape="0">
                    <a:srgbClr val="808080"/>
                  </a:outerShdw>
                </a:effectLst>
              </a14:hiddenEffects>
            </a:ext>
          </a:extLst>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通過</a:t>
            </a:r>
          </a:p>
        </p:txBody>
      </p:sp>
    </p:spTree>
    <p:extLst>
      <p:ext uri="{BB962C8B-B14F-4D97-AF65-F5344CB8AC3E}">
        <p14:creationId xmlns:p14="http://schemas.microsoft.com/office/powerpoint/2010/main" val="402975282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573484" y="948318"/>
            <a:ext cx="8126388" cy="1631216"/>
            <a:chOff x="693463" y="1292856"/>
            <a:chExt cx="8126388" cy="1631216"/>
          </a:xfrm>
        </p:grpSpPr>
        <p:sp>
          <p:nvSpPr>
            <p:cNvPr id="5" name="文字方塊 4"/>
            <p:cNvSpPr txBox="1"/>
            <p:nvPr/>
          </p:nvSpPr>
          <p:spPr>
            <a:xfrm>
              <a:off x="2858467" y="1292856"/>
              <a:ext cx="5961384" cy="1631216"/>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服務前教育訓練</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天</a:t>
              </a:r>
              <a:endParaRPr lang="en-US" altLang="zh-TW" sz="20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旅途雜費：補助赴任途中交通、住宿等費用</a:t>
              </a:r>
              <a:endParaRPr lang="en-US" altLang="zh-TW" sz="20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機票：赴任經濟艙機票</a:t>
              </a:r>
              <a:endParaRPr lang="en-US" altLang="zh-TW" sz="20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其他：機場稅、簽證費、疫苗注射費等依規核實報銷，協助申請</a:t>
              </a:r>
              <a:r>
                <a:rPr lang="en-US" altLang="zh-TW" sz="2000" dirty="0">
                  <a:latin typeface="微軟正黑體" panose="020B0604030504040204" pitchFamily="34" charset="-120"/>
                  <a:ea typeface="微軟正黑體" panose="020B0604030504040204" pitchFamily="34" charset="-120"/>
                </a:rPr>
                <a:t>COVID-19</a:t>
              </a:r>
              <a:r>
                <a:rPr lang="zh-TW" altLang="en-US" sz="2000" dirty="0">
                  <a:latin typeface="微軟正黑體" panose="020B0604030504040204" pitchFamily="34" charset="-120"/>
                  <a:ea typeface="微軟正黑體" panose="020B0604030504040204" pitchFamily="34" charset="-120"/>
                </a:rPr>
                <a:t>公費疫苗</a:t>
              </a:r>
            </a:p>
          </p:txBody>
        </p:sp>
        <p:sp>
          <p:nvSpPr>
            <p:cNvPr id="3" name="圓角矩形 2"/>
            <p:cNvSpPr/>
            <p:nvPr/>
          </p:nvSpPr>
          <p:spPr>
            <a:xfrm>
              <a:off x="693463" y="1459561"/>
              <a:ext cx="2070108" cy="1394751"/>
            </a:xfrm>
            <a:prstGeom prst="roundRect">
              <a:avLst/>
            </a:prstGeom>
            <a:solidFill>
              <a:schemeClr val="bg2">
                <a:lumMod val="9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服務前</a:t>
              </a:r>
            </a:p>
          </p:txBody>
        </p:sp>
      </p:grpSp>
      <p:sp>
        <p:nvSpPr>
          <p:cNvPr id="31" name="Rectangle 2">
            <a:extLst>
              <a:ext uri="{FF2B5EF4-FFF2-40B4-BE49-F238E27FC236}">
                <a16:creationId xmlns:a16="http://schemas.microsoft.com/office/drawing/2014/main" id="{854AC653-C426-4AD6-8D02-A54AFFC82B99}"/>
              </a:ext>
            </a:extLst>
          </p:cNvPr>
          <p:cNvSpPr txBox="1">
            <a:spLocks noChangeArrowheads="1"/>
          </p:cNvSpPr>
          <p:nvPr/>
        </p:nvSpPr>
        <p:spPr bwMode="auto">
          <a:xfrm>
            <a:off x="1935" y="34206"/>
            <a:ext cx="5002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國合會提供之支持與協助</a:t>
            </a:r>
          </a:p>
        </p:txBody>
      </p:sp>
      <p:sp>
        <p:nvSpPr>
          <p:cNvPr id="32" name="矩形 31">
            <a:extLst>
              <a:ext uri="{FF2B5EF4-FFF2-40B4-BE49-F238E27FC236}">
                <a16:creationId xmlns:a16="http://schemas.microsoft.com/office/drawing/2014/main" id="{9D39EF49-1705-4AAA-B6EA-C6DB8AD5B890}"/>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grpSp>
        <p:nvGrpSpPr>
          <p:cNvPr id="33" name="群組 32">
            <a:extLst>
              <a:ext uri="{FF2B5EF4-FFF2-40B4-BE49-F238E27FC236}">
                <a16:creationId xmlns:a16="http://schemas.microsoft.com/office/drawing/2014/main" id="{90D8CCD1-9CB0-48D5-9F9B-3305AF986A50}"/>
              </a:ext>
            </a:extLst>
          </p:cNvPr>
          <p:cNvGrpSpPr/>
          <p:nvPr/>
        </p:nvGrpSpPr>
        <p:grpSpPr>
          <a:xfrm>
            <a:off x="521147" y="2880655"/>
            <a:ext cx="8175677" cy="2862322"/>
            <a:chOff x="702566" y="3341349"/>
            <a:chExt cx="8175677" cy="2862322"/>
          </a:xfrm>
        </p:grpSpPr>
        <p:sp>
          <p:nvSpPr>
            <p:cNvPr id="34" name="文字方塊 33">
              <a:extLst>
                <a:ext uri="{FF2B5EF4-FFF2-40B4-BE49-F238E27FC236}">
                  <a16:creationId xmlns:a16="http://schemas.microsoft.com/office/drawing/2014/main" id="{E93649C9-18FF-4C3B-A7F5-CC52233ABA71}"/>
                </a:ext>
              </a:extLst>
            </p:cNvPr>
            <p:cNvSpPr txBox="1"/>
            <p:nvPr/>
          </p:nvSpPr>
          <p:spPr>
            <a:xfrm>
              <a:off x="2946178" y="3341349"/>
              <a:ext cx="5932065" cy="2862322"/>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生活津貼：服務期間依本會所定額度發給生活津貼</a:t>
              </a:r>
              <a:endParaRPr lang="en-US" altLang="zh-TW" sz="20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住宿：原則由服務單位提供</a:t>
              </a:r>
              <a:endParaRPr lang="en-US" altLang="zh-TW" sz="20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保險：國內保險</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壽險、意外險</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國際醫療險</a:t>
              </a:r>
              <a:endParaRPr lang="en-US" altLang="zh-TW" sz="20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語言補助費：補助學習駐在國使用之語言</a:t>
              </a:r>
              <a:endParaRPr lang="en-US" altLang="zh-TW" sz="20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國合會駐尼加拉瓜技術團、合作單位提供駐地支持及督導</a:t>
              </a:r>
            </a:p>
            <a:p>
              <a:pPr marL="342900"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國合會海外服務工作團志工亦將做為大專青年實習志工工作上的導師</a:t>
              </a:r>
            </a:p>
          </p:txBody>
        </p:sp>
        <p:sp>
          <p:nvSpPr>
            <p:cNvPr id="35" name="圓角矩形 51">
              <a:extLst>
                <a:ext uri="{FF2B5EF4-FFF2-40B4-BE49-F238E27FC236}">
                  <a16:creationId xmlns:a16="http://schemas.microsoft.com/office/drawing/2014/main" id="{2C0F47D3-07C4-442E-AC67-4469AF4595EA}"/>
                </a:ext>
              </a:extLst>
            </p:cNvPr>
            <p:cNvSpPr/>
            <p:nvPr/>
          </p:nvSpPr>
          <p:spPr>
            <a:xfrm>
              <a:off x="702566" y="4005064"/>
              <a:ext cx="2070108" cy="1394063"/>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服務中</a:t>
              </a:r>
            </a:p>
          </p:txBody>
        </p:sp>
      </p:grpSp>
    </p:spTree>
    <p:extLst>
      <p:ext uri="{BB962C8B-B14F-4D97-AF65-F5344CB8AC3E}">
        <p14:creationId xmlns:p14="http://schemas.microsoft.com/office/powerpoint/2010/main" val="201863544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C26316AB-F146-49A5-9BEC-409C1D1D3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567" y="-79887"/>
            <a:ext cx="2019328" cy="2039312"/>
          </a:xfrm>
          <a:prstGeom prst="ellipse">
            <a:avLst/>
          </a:prstGeom>
          <a:ln>
            <a:noFill/>
          </a:ln>
          <a:effectLst>
            <a:softEdge rad="112500"/>
          </a:effectLst>
        </p:spPr>
      </p:pic>
      <p:grpSp>
        <p:nvGrpSpPr>
          <p:cNvPr id="8" name="群組 7"/>
          <p:cNvGrpSpPr/>
          <p:nvPr/>
        </p:nvGrpSpPr>
        <p:grpSpPr>
          <a:xfrm>
            <a:off x="323528" y="1623262"/>
            <a:ext cx="8164312" cy="1491773"/>
            <a:chOff x="747805" y="4731528"/>
            <a:chExt cx="8164312" cy="1145744"/>
          </a:xfrm>
        </p:grpSpPr>
        <p:sp>
          <p:nvSpPr>
            <p:cNvPr id="61" name="文字方塊 60"/>
            <p:cNvSpPr txBox="1"/>
            <p:nvPr/>
          </p:nvSpPr>
          <p:spPr>
            <a:xfrm>
              <a:off x="2980053" y="4731528"/>
              <a:ext cx="5932064" cy="1134649"/>
            </a:xfrm>
            <a:prstGeom prst="rect">
              <a:avLst/>
            </a:prstGeom>
            <a:solidFill>
              <a:schemeClr val="accent4">
                <a:lumMod val="20000"/>
                <a:lumOff val="80000"/>
              </a:schemeClr>
            </a:solidFill>
          </p:spPr>
          <p:txBody>
            <a:bodyPr wrap="square" rtlCol="0">
              <a:spAutoFit/>
            </a:bodyPr>
            <a:lstStyle/>
            <a:p>
              <a:pPr marL="342900" indent="-342900">
                <a:spcBef>
                  <a:spcPts val="600"/>
                </a:spcBef>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機票：離任經濟艙機票</a:t>
              </a:r>
              <a:endParaRPr lang="en-US" altLang="zh-TW" sz="2000" dirty="0">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旅途雜費：提供離任途中交通、住宿等費用</a:t>
              </a:r>
              <a:endParaRPr lang="en-US" altLang="zh-TW" sz="2000" dirty="0">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實習證明：本會提供中英對照志工服務證明、尼加拉瓜教育部出具信函佐證</a:t>
              </a:r>
              <a:endParaRPr lang="en-US" altLang="zh-TW" sz="2000" dirty="0">
                <a:latin typeface="微軟正黑體" panose="020B0604030504040204" pitchFamily="34" charset="-120"/>
                <a:ea typeface="微軟正黑體" panose="020B0604030504040204" pitchFamily="34" charset="-120"/>
              </a:endParaRPr>
            </a:p>
          </p:txBody>
        </p:sp>
        <p:sp>
          <p:nvSpPr>
            <p:cNvPr id="56" name="圓角矩形 55"/>
            <p:cNvSpPr/>
            <p:nvPr/>
          </p:nvSpPr>
          <p:spPr>
            <a:xfrm>
              <a:off x="747805" y="4797152"/>
              <a:ext cx="2070108" cy="1080120"/>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服務後</a:t>
              </a:r>
            </a:p>
          </p:txBody>
        </p:sp>
      </p:grpSp>
      <p:sp>
        <p:nvSpPr>
          <p:cNvPr id="19" name="Rectangle 2">
            <a:extLst>
              <a:ext uri="{FF2B5EF4-FFF2-40B4-BE49-F238E27FC236}">
                <a16:creationId xmlns:a16="http://schemas.microsoft.com/office/drawing/2014/main" id="{A580264D-B13D-4C18-BE19-7977F3E855CE}"/>
              </a:ext>
            </a:extLst>
          </p:cNvPr>
          <p:cNvSpPr txBox="1">
            <a:spLocks noChangeArrowheads="1"/>
          </p:cNvSpPr>
          <p:nvPr/>
        </p:nvSpPr>
        <p:spPr bwMode="auto">
          <a:xfrm>
            <a:off x="1935" y="34206"/>
            <a:ext cx="5002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國合會提供之支持與協助</a:t>
            </a:r>
          </a:p>
        </p:txBody>
      </p:sp>
      <p:sp>
        <p:nvSpPr>
          <p:cNvPr id="20" name="矩形 19">
            <a:extLst>
              <a:ext uri="{FF2B5EF4-FFF2-40B4-BE49-F238E27FC236}">
                <a16:creationId xmlns:a16="http://schemas.microsoft.com/office/drawing/2014/main" id="{D0DAF768-A3D9-4137-B268-CA00DECF5176}"/>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pic>
        <p:nvPicPr>
          <p:cNvPr id="9" name="圖片 8">
            <a:extLst>
              <a:ext uri="{FF2B5EF4-FFF2-40B4-BE49-F238E27FC236}">
                <a16:creationId xmlns:a16="http://schemas.microsoft.com/office/drawing/2014/main" id="{1C2D0D3B-3C68-4715-8024-8331C3075AB0}"/>
              </a:ext>
            </a:extLst>
          </p:cNvPr>
          <p:cNvPicPr>
            <a:picLocks noChangeAspect="1"/>
          </p:cNvPicPr>
          <p:nvPr/>
        </p:nvPicPr>
        <p:blipFill>
          <a:blip r:embed="rId4"/>
          <a:stretch>
            <a:fillRect/>
          </a:stretch>
        </p:blipFill>
        <p:spPr>
          <a:xfrm>
            <a:off x="1358582" y="4340009"/>
            <a:ext cx="6881291" cy="1618570"/>
          </a:xfrm>
          <a:prstGeom prst="rect">
            <a:avLst/>
          </a:prstGeom>
        </p:spPr>
      </p:pic>
    </p:spTree>
    <p:extLst>
      <p:ext uri="{BB962C8B-B14F-4D97-AF65-F5344CB8AC3E}">
        <p14:creationId xmlns:p14="http://schemas.microsoft.com/office/powerpoint/2010/main" val="254700034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a:off x="351034" y="377106"/>
            <a:ext cx="8585947" cy="4867810"/>
            <a:chOff x="268008" y="804531"/>
            <a:chExt cx="8585947" cy="4867810"/>
          </a:xfrm>
        </p:grpSpPr>
        <p:grpSp>
          <p:nvGrpSpPr>
            <p:cNvPr id="26" name="群組 25"/>
            <p:cNvGrpSpPr/>
            <p:nvPr/>
          </p:nvGrpSpPr>
          <p:grpSpPr>
            <a:xfrm>
              <a:off x="1979712" y="804531"/>
              <a:ext cx="5027762" cy="4867810"/>
              <a:chOff x="2008410" y="1225914"/>
              <a:chExt cx="5027762" cy="4867810"/>
            </a:xfrm>
          </p:grpSpPr>
          <p:sp>
            <p:nvSpPr>
              <p:cNvPr id="32" name="AutoShape 3"/>
              <p:cNvSpPr>
                <a:spLocks noChangeArrowheads="1"/>
              </p:cNvSpPr>
              <p:nvPr/>
            </p:nvSpPr>
            <p:spPr bwMode="ltGray">
              <a:xfrm rot="2712372" flipH="1">
                <a:off x="4740806" y="1119710"/>
                <a:ext cx="2189162" cy="2401570"/>
              </a:xfrm>
              <a:prstGeom prst="upArrow">
                <a:avLst>
                  <a:gd name="adj1" fmla="val 65028"/>
                  <a:gd name="adj2" fmla="val 58060"/>
                </a:avLst>
              </a:prstGeom>
              <a:solidFill>
                <a:sysClr val="windowText" lastClr="000000"/>
              </a:solidFill>
              <a:ln w="9525">
                <a:miter lim="800000"/>
                <a:headEnd/>
                <a:tailEnd/>
              </a:ln>
              <a:scene3d>
                <a:camera prst="legacyPerspectiveBottomLeft"/>
                <a:lightRig rig="legacyFlat2" dir="t"/>
              </a:scene3d>
              <a:sp3d extrusionH="100000" prstMaterial="legacyMatte">
                <a:bevelT w="13500" h="13500" prst="angle"/>
                <a:bevelB w="13500" h="13500" prst="angle"/>
                <a:extrusionClr>
                  <a:sysClr val="windowText" lastClr="000000"/>
                </a:extrusionClr>
              </a:sp3d>
            </p:spPr>
            <p:txBody>
              <a:bodyPr wrap="none" anchor="ctr">
                <a:flatTx/>
              </a:bodyPr>
              <a:lstStyle/>
              <a:p>
                <a:pPr fontAlgn="auto">
                  <a:spcBef>
                    <a:spcPts val="0"/>
                  </a:spcBef>
                  <a:spcAft>
                    <a:spcPts val="0"/>
                  </a:spcAft>
                  <a:defRPr/>
                </a:pPr>
                <a:endParaRPr kumimoji="0" lang="zh-CN" altLang="en-US" sz="1800" kern="0">
                  <a:solidFill>
                    <a:srgbClr val="000000"/>
                  </a:solidFill>
                  <a:latin typeface="華康粗黑體" pitchFamily="49" charset="-120"/>
                  <a:ea typeface="華康粗黑體" pitchFamily="49" charset="-120"/>
                </a:endParaRPr>
              </a:p>
            </p:txBody>
          </p:sp>
          <p:sp>
            <p:nvSpPr>
              <p:cNvPr id="33" name="AutoShape 5"/>
              <p:cNvSpPr>
                <a:spLocks noChangeArrowheads="1"/>
              </p:cNvSpPr>
              <p:nvPr/>
            </p:nvSpPr>
            <p:spPr bwMode="gray">
              <a:xfrm rot="18887628">
                <a:off x="2067817" y="1267403"/>
                <a:ext cx="2189163" cy="2228277"/>
              </a:xfrm>
              <a:prstGeom prst="upArrow">
                <a:avLst>
                  <a:gd name="adj1" fmla="val 65028"/>
                  <a:gd name="adj2" fmla="val 58060"/>
                </a:avLst>
              </a:prstGeom>
              <a:gradFill rotWithShape="1">
                <a:gsLst>
                  <a:gs pos="0">
                    <a:srgbClr val="FF388C"/>
                  </a:gs>
                  <a:gs pos="100000">
                    <a:srgbClr val="FF388C">
                      <a:gamma/>
                      <a:tint val="63922"/>
                      <a:invGamma/>
                    </a:srgbClr>
                  </a:gs>
                </a:gsLst>
                <a:lin ang="5400000" scaled="1"/>
              </a:gradFill>
              <a:ln w="9525" algn="ctr">
                <a:miter lim="800000"/>
                <a:headEnd/>
                <a:tailEnd/>
              </a:ln>
              <a:effectLst/>
              <a:scene3d>
                <a:camera prst="legacyPerspectiveBottomRight"/>
                <a:lightRig rig="legacyFlat2" dir="t"/>
              </a:scene3d>
              <a:sp3d extrusionH="100000" prstMaterial="legacyMatte">
                <a:bevelT w="13500" h="13500" prst="angle"/>
                <a:bevelB w="13500" h="13500" prst="angle"/>
                <a:extrusionClr>
                  <a:srgbClr val="009CA4"/>
                </a:extrusionClr>
              </a:sp3d>
            </p:spPr>
            <p:txBody>
              <a:bodyPr wrap="none" anchor="ctr">
                <a:flatTx/>
              </a:bodyPr>
              <a:lstStyle/>
              <a:p>
                <a:pPr fontAlgn="auto">
                  <a:spcBef>
                    <a:spcPts val="0"/>
                  </a:spcBef>
                  <a:spcAft>
                    <a:spcPts val="0"/>
                  </a:spcAft>
                  <a:defRPr/>
                </a:pPr>
                <a:endParaRPr kumimoji="0" lang="zh-CN" altLang="en-US" sz="1800" kern="0">
                  <a:solidFill>
                    <a:prstClr val="black"/>
                  </a:solidFill>
                  <a:latin typeface="華康粗黑體"/>
                  <a:ea typeface="華康粗黑體"/>
                </a:endParaRPr>
              </a:p>
            </p:txBody>
          </p:sp>
          <p:sp>
            <p:nvSpPr>
              <p:cNvPr id="34" name="AutoShape 12"/>
              <p:cNvSpPr>
                <a:spLocks noChangeArrowheads="1"/>
              </p:cNvSpPr>
              <p:nvPr/>
            </p:nvSpPr>
            <p:spPr bwMode="gray">
              <a:xfrm rot="2712372" flipV="1">
                <a:off x="2073387" y="3849199"/>
                <a:ext cx="2168525" cy="2298479"/>
              </a:xfrm>
              <a:prstGeom prst="upArrow">
                <a:avLst>
                  <a:gd name="adj1" fmla="val 65028"/>
                  <a:gd name="adj2" fmla="val 58060"/>
                </a:avLst>
              </a:prstGeom>
              <a:gradFill rotWithShape="1">
                <a:gsLst>
                  <a:gs pos="0">
                    <a:sysClr val="windowText" lastClr="000000"/>
                  </a:gs>
                  <a:gs pos="100000">
                    <a:sysClr val="windowText" lastClr="000000">
                      <a:gamma/>
                      <a:tint val="73725"/>
                      <a:invGamma/>
                    </a:sysClr>
                  </a:gs>
                </a:gsLst>
                <a:lin ang="5400000" scaled="1"/>
              </a:gradFill>
              <a:ln w="9525" algn="ctr">
                <a:miter lim="800000"/>
                <a:headEnd/>
                <a:tailEnd/>
              </a:ln>
              <a:effectLst/>
              <a:scene3d>
                <a:camera prst="legacyPerspectiveBottomRight"/>
                <a:lightRig rig="legacyFlat2" dir="t"/>
              </a:scene3d>
              <a:sp3d extrusionH="163500" prstMaterial="legacyMatte">
                <a:bevelT w="13500" h="13500" prst="angle"/>
                <a:bevelB w="13500" h="13500" prst="angle"/>
                <a:extrusionClr>
                  <a:sysClr val="windowText" lastClr="000000"/>
                </a:extrusionClr>
              </a:sp3d>
            </p:spPr>
            <p:txBody>
              <a:bodyPr wrap="none" anchor="ctr">
                <a:flatTx/>
              </a:bodyPr>
              <a:lstStyle/>
              <a:p>
                <a:pPr fontAlgn="auto">
                  <a:spcBef>
                    <a:spcPts val="0"/>
                  </a:spcBef>
                  <a:spcAft>
                    <a:spcPts val="0"/>
                  </a:spcAft>
                  <a:defRPr/>
                </a:pPr>
                <a:endParaRPr kumimoji="0" lang="zh-CN" altLang="en-US" sz="1800" kern="0">
                  <a:solidFill>
                    <a:prstClr val="black"/>
                  </a:solidFill>
                  <a:latin typeface="華康粗黑體"/>
                  <a:ea typeface="華康粗黑體"/>
                </a:endParaRPr>
              </a:p>
            </p:txBody>
          </p:sp>
          <p:sp>
            <p:nvSpPr>
              <p:cNvPr id="35" name="AutoShape 7"/>
              <p:cNvSpPr>
                <a:spLocks noChangeArrowheads="1"/>
              </p:cNvSpPr>
              <p:nvPr/>
            </p:nvSpPr>
            <p:spPr bwMode="gray">
              <a:xfrm rot="18887628" flipH="1" flipV="1">
                <a:off x="4656532" y="3867700"/>
                <a:ext cx="2230437" cy="2221612"/>
              </a:xfrm>
              <a:prstGeom prst="upArrow">
                <a:avLst>
                  <a:gd name="adj1" fmla="val 65028"/>
                  <a:gd name="adj2" fmla="val 58060"/>
                </a:avLst>
              </a:prstGeom>
              <a:gradFill rotWithShape="1">
                <a:gsLst>
                  <a:gs pos="0">
                    <a:srgbClr val="FF388C">
                      <a:gamma/>
                      <a:tint val="73725"/>
                      <a:invGamma/>
                    </a:srgbClr>
                  </a:gs>
                  <a:gs pos="100000">
                    <a:srgbClr val="FF388C"/>
                  </a:gs>
                </a:gsLst>
                <a:lin ang="5400000" scaled="1"/>
              </a:gradFill>
              <a:ln w="9525" algn="ctr">
                <a:miter lim="800000"/>
                <a:headEnd/>
                <a:tailEnd/>
              </a:ln>
              <a:effectLst/>
              <a:scene3d>
                <a:camera prst="legacyPerspectiveBottomLeft"/>
                <a:lightRig rig="legacyFlat2" dir="t"/>
              </a:scene3d>
              <a:sp3d extrusionH="163500" prstMaterial="legacyMatte">
                <a:bevelT w="13500" h="13500" prst="angle"/>
                <a:bevelB w="13500" h="13500" prst="angle"/>
                <a:extrusionClr>
                  <a:srgbClr val="009CA4"/>
                </a:extrusionClr>
              </a:sp3d>
            </p:spPr>
            <p:txBody>
              <a:bodyPr wrap="none" anchor="ctr">
                <a:flatTx/>
              </a:bodyPr>
              <a:lstStyle/>
              <a:p>
                <a:pPr fontAlgn="auto">
                  <a:spcBef>
                    <a:spcPts val="0"/>
                  </a:spcBef>
                  <a:spcAft>
                    <a:spcPts val="0"/>
                  </a:spcAft>
                  <a:defRPr/>
                </a:pPr>
                <a:endParaRPr kumimoji="0" lang="zh-CN" altLang="en-US" sz="1800" kern="0">
                  <a:solidFill>
                    <a:prstClr val="black"/>
                  </a:solidFill>
                  <a:latin typeface="華康粗黑體"/>
                  <a:ea typeface="華康粗黑體"/>
                </a:endParaRPr>
              </a:p>
            </p:txBody>
          </p:sp>
        </p:grpSp>
        <p:sp>
          <p:nvSpPr>
            <p:cNvPr id="27" name="Text Box 14"/>
            <p:cNvSpPr txBox="1">
              <a:spLocks noChangeArrowheads="1"/>
            </p:cNvSpPr>
            <p:nvPr/>
          </p:nvSpPr>
          <p:spPr bwMode="black">
            <a:xfrm>
              <a:off x="348845" y="1505841"/>
              <a:ext cx="3456384" cy="1681163"/>
            </a:xfrm>
            <a:prstGeom prst="rect">
              <a:avLst/>
            </a:prstGeom>
            <a:noFill/>
            <a:ln w="9525">
              <a:noFill/>
              <a:miter lim="800000"/>
              <a:headEnd/>
              <a:tailEnd/>
            </a:ln>
          </p:spPr>
          <p:txBody>
            <a:bodyPr wrap="square">
              <a:spAutoFit/>
            </a:bodyPr>
            <a:lstStyle/>
            <a:p>
              <a:pPr marL="120650" indent="-120650">
                <a:lnSpc>
                  <a:spcPts val="2000"/>
                </a:lnSpc>
                <a:spcBef>
                  <a:spcPct val="50000"/>
                </a:spcBef>
                <a:buClr>
                  <a:srgbClr val="1F3F5F"/>
                </a:buClr>
              </a:pPr>
              <a:r>
                <a:rPr kumimoji="0" lang="zh-TW" altLang="zh-TW" sz="24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不得為不法或違反善</a:t>
              </a:r>
              <a:endParaRPr kumimoji="0" lang="en-US" altLang="zh-TW" sz="24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kumimoji="0" lang="zh-TW" altLang="en-US" sz="24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良</a:t>
              </a:r>
              <a:r>
                <a:rPr kumimoji="0" lang="zh-TW" altLang="zh-TW" sz="24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風俗之行為</a:t>
              </a:r>
              <a:r>
                <a:rPr kumimoji="0" lang="zh-TW" altLang="en-US" sz="24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嚴禁</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發表歧視當地人民或</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文化之言論</a:t>
              </a:r>
              <a:endParaRPr kumimoji="0" lang="en-US" altLang="zh-TW" sz="24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Text Box 14"/>
            <p:cNvSpPr txBox="1">
              <a:spLocks noChangeArrowheads="1"/>
            </p:cNvSpPr>
            <p:nvPr/>
          </p:nvSpPr>
          <p:spPr bwMode="black">
            <a:xfrm>
              <a:off x="5609096" y="1257099"/>
              <a:ext cx="3173413" cy="1239837"/>
            </a:xfrm>
            <a:prstGeom prst="rect">
              <a:avLst/>
            </a:prstGeom>
            <a:noFill/>
            <a:ln w="9525">
              <a:noFill/>
              <a:miter lim="800000"/>
              <a:headEnd/>
              <a:tailEnd/>
            </a:ln>
          </p:spPr>
          <p:txBody>
            <a:bodyPr>
              <a:spAutoFit/>
            </a:bodyPr>
            <a:lstStyle/>
            <a:p>
              <a:pPr marL="120650" indent="-120650">
                <a:lnSpc>
                  <a:spcPts val="2000"/>
                </a:lnSpc>
                <a:spcBef>
                  <a:spcPct val="50000"/>
                </a:spcBef>
                <a:buClr>
                  <a:srgbClr val="1F3F5F"/>
                </a:buClr>
              </a:pPr>
              <a:r>
                <a:rPr lang="zh-TW"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不得私自就學、另行</a:t>
              </a:r>
              <a:endParaRPr lang="en-US"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應聘或藉故離職滯留</a:t>
              </a:r>
              <a:endParaRPr lang="en-US"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國外</a:t>
              </a:r>
              <a:endParaRPr kumimoji="0" lang="zh-CN" altLang="en-US"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9" name="Text Box 14"/>
            <p:cNvSpPr txBox="1">
              <a:spLocks noChangeArrowheads="1"/>
            </p:cNvSpPr>
            <p:nvPr/>
          </p:nvSpPr>
          <p:spPr bwMode="black">
            <a:xfrm>
              <a:off x="5680542" y="3941966"/>
              <a:ext cx="3173413" cy="1230313"/>
            </a:xfrm>
            <a:prstGeom prst="rect">
              <a:avLst/>
            </a:prstGeom>
            <a:noFill/>
            <a:ln w="9525">
              <a:noFill/>
              <a:miter lim="800000"/>
              <a:headEnd/>
              <a:tailEnd/>
            </a:ln>
          </p:spPr>
          <p:txBody>
            <a:bodyPr>
              <a:spAutoFit/>
            </a:bodyPr>
            <a:lstStyle/>
            <a:p>
              <a:pPr marL="120650" indent="-120650">
                <a:lnSpc>
                  <a:spcPts val="2000"/>
                </a:lnSpc>
                <a:spcBef>
                  <a:spcPct val="50000"/>
                </a:spcBef>
                <a:buClr>
                  <a:srgbClr val="1F3F5F"/>
                </a:buClr>
              </a:pPr>
              <a:r>
                <a:rPr lang="zh-TW"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未經駐地督導單位及</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本基金會核准，嚴禁</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離開合作國家國境</a:t>
              </a:r>
              <a:endParaRPr kumimoji="0" lang="zh-CN" altLang="en-US" sz="24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0" name="Text Box 14"/>
            <p:cNvSpPr txBox="1">
              <a:spLocks noChangeArrowheads="1"/>
            </p:cNvSpPr>
            <p:nvPr/>
          </p:nvSpPr>
          <p:spPr bwMode="black">
            <a:xfrm>
              <a:off x="268008" y="4182974"/>
              <a:ext cx="3173413" cy="1230313"/>
            </a:xfrm>
            <a:prstGeom prst="rect">
              <a:avLst/>
            </a:prstGeom>
            <a:noFill/>
            <a:ln w="9525">
              <a:noFill/>
              <a:miter lim="800000"/>
              <a:headEnd/>
              <a:tailEnd/>
            </a:ln>
          </p:spPr>
          <p:txBody>
            <a:bodyPr>
              <a:spAutoFit/>
            </a:bodyPr>
            <a:lstStyle/>
            <a:p>
              <a:pPr marL="120650" indent="-120650">
                <a:lnSpc>
                  <a:spcPts val="2000"/>
                </a:lnSpc>
                <a:spcBef>
                  <a:spcPct val="50000"/>
                </a:spcBef>
                <a:buClr>
                  <a:srgbClr val="1F3F5F"/>
                </a:buClr>
              </a:pPr>
              <a:r>
                <a:rPr lang="zh-TW"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嚴禁經營、兼營商業</a:t>
              </a:r>
              <a:endParaRPr lang="en-US"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或任何其他營利事業</a:t>
              </a:r>
              <a:endParaRPr lang="en-US"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20650" indent="-120650">
                <a:lnSpc>
                  <a:spcPts val="2000"/>
                </a:lnSpc>
                <a:spcBef>
                  <a:spcPct val="50000"/>
                </a:spcBef>
                <a:buClr>
                  <a:srgbClr val="1F3F5F"/>
                </a:buClr>
              </a:pPr>
              <a:r>
                <a:rPr lang="zh-TW" altLang="zh-TW"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與活動</a:t>
              </a:r>
              <a:endParaRPr kumimoji="0" lang="zh-CN" altLang="en-US" sz="2400" b="1"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43" name="圓角矩形 42"/>
          <p:cNvSpPr/>
          <p:nvPr/>
        </p:nvSpPr>
        <p:spPr>
          <a:xfrm>
            <a:off x="1309856" y="5111406"/>
            <a:ext cx="6668304" cy="10612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依規定繳交工作報告、離任報告予國合會，</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r>
              <a:rPr lang="zh-TW" altLang="en-US" sz="2000" b="1" dirty="0">
                <a:solidFill>
                  <a:schemeClr val="tx1"/>
                </a:solidFill>
                <a:latin typeface="微軟正黑體" panose="020B0604030504040204" pitchFamily="34" charset="-120"/>
                <a:ea typeface="微軟正黑體" panose="020B0604030504040204" pitchFamily="34" charset="-120"/>
              </a:rPr>
              <a:t>繳交實習報告予學校</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r>
              <a:rPr lang="zh-TW" altLang="en-US" sz="2000" b="1" dirty="0">
                <a:solidFill>
                  <a:schemeClr val="tx1"/>
                </a:solidFill>
                <a:latin typeface="微軟正黑體" panose="020B0604030504040204" pitchFamily="34" charset="-120"/>
                <a:ea typeface="微軟正黑體" panose="020B0604030504040204" pitchFamily="34" charset="-120"/>
              </a:rPr>
              <a:t>以及填寫每月服務人次與時數</a:t>
            </a:r>
          </a:p>
        </p:txBody>
      </p:sp>
      <p:sp>
        <p:nvSpPr>
          <p:cNvPr id="17" name="Rectangle 2">
            <a:extLst>
              <a:ext uri="{FF2B5EF4-FFF2-40B4-BE49-F238E27FC236}">
                <a16:creationId xmlns:a16="http://schemas.microsoft.com/office/drawing/2014/main" id="{17F991DA-4C89-4DA5-8A31-624DB9B1719F}"/>
              </a:ext>
            </a:extLst>
          </p:cNvPr>
          <p:cNvSpPr txBox="1">
            <a:spLocks noChangeArrowheads="1"/>
          </p:cNvSpPr>
          <p:nvPr/>
        </p:nvSpPr>
        <p:spPr bwMode="auto">
          <a:xfrm>
            <a:off x="1935" y="34206"/>
            <a:ext cx="5002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服務守則與義務</a:t>
            </a:r>
          </a:p>
        </p:txBody>
      </p:sp>
      <p:sp>
        <p:nvSpPr>
          <p:cNvPr id="18" name="矩形 17">
            <a:extLst>
              <a:ext uri="{FF2B5EF4-FFF2-40B4-BE49-F238E27FC236}">
                <a16:creationId xmlns:a16="http://schemas.microsoft.com/office/drawing/2014/main" id="{D0303C51-EA48-417C-9848-EED079668CAA}"/>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pic>
        <p:nvPicPr>
          <p:cNvPr id="5" name="圖片 4">
            <a:extLst>
              <a:ext uri="{FF2B5EF4-FFF2-40B4-BE49-F238E27FC236}">
                <a16:creationId xmlns:a16="http://schemas.microsoft.com/office/drawing/2014/main" id="{89EC3AE8-D87C-4744-A2BF-ECF4CD9DD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31902">
            <a:off x="3726754" y="1977331"/>
            <a:ext cx="1489398" cy="1564495"/>
          </a:xfrm>
          <a:prstGeom prst="rect">
            <a:avLst/>
          </a:prstGeom>
        </p:spPr>
      </p:pic>
    </p:spTree>
    <p:extLst>
      <p:ext uri="{BB962C8B-B14F-4D97-AF65-F5344CB8AC3E}">
        <p14:creationId xmlns:p14="http://schemas.microsoft.com/office/powerpoint/2010/main" val="34521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0464" y="696359"/>
            <a:ext cx="7332977" cy="3257687"/>
          </a:xfrm>
          <a:prstGeom prst="rect">
            <a:avLst/>
          </a:prstGeom>
          <a:solidFill>
            <a:srgbClr val="92D050">
              <a:alpha val="59000"/>
            </a:srgbClr>
          </a:solidFill>
        </p:spPr>
        <p:txBody>
          <a:bodyPr wrap="square">
            <a:spAutoFit/>
          </a:bodyPr>
          <a:lstStyle/>
          <a:p>
            <a:pPr marL="285750" marR="0" lvl="0" indent="-285750" algn="l" defTabSz="914400" rtl="0" eaLnBrk="1" fontAlgn="auto" latinLnBrk="0" hangingPunct="1">
              <a:lnSpc>
                <a:spcPct val="150000"/>
              </a:lnSpc>
              <a:spcBef>
                <a:spcPts val="600"/>
              </a:spcBef>
              <a:spcAft>
                <a:spcPts val="0"/>
              </a:spcAft>
              <a:buClrTx/>
              <a:buSzTx/>
              <a:buFontTx/>
              <a:buBlip>
                <a:blip r:embed="rId3"/>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報名時間：即日起至</a:t>
            </a:r>
            <a:r>
              <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a:t>
            </a: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月</a:t>
            </a:r>
            <a:r>
              <a:rPr lang="en-US" altLang="zh-TW" dirty="0">
                <a:solidFill>
                  <a:prstClr val="black"/>
                </a:solidFill>
                <a:latin typeface="微軟正黑體" panose="020B0604030504040204" pitchFamily="34" charset="-120"/>
                <a:ea typeface="微軟正黑體" panose="020B0604030504040204" pitchFamily="34" charset="-120"/>
              </a:rPr>
              <a:t>31</a:t>
            </a: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日</a:t>
            </a:r>
            <a:r>
              <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a:t>
            </a:r>
            <a:r>
              <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50000"/>
              </a:lnSpc>
              <a:spcBef>
                <a:spcPts val="600"/>
              </a:spcBef>
              <a:spcAft>
                <a:spcPts val="0"/>
              </a:spcAft>
              <a:buClrTx/>
              <a:buSzTx/>
              <a:buFontTx/>
              <a:buBlip>
                <a:blip r:embed="rId3"/>
              </a:buBlip>
              <a:tabLst/>
              <a:defRPr/>
            </a:pP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面試時間：</a:t>
            </a:r>
            <a:r>
              <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6</a:t>
            </a: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月中旬前擇期辦理</a:t>
            </a:r>
            <a:r>
              <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國合會與學校共同面試</a:t>
            </a:r>
            <a:r>
              <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p>
          <a:p>
            <a:pPr marL="285750" marR="0" lvl="0" indent="-285750" algn="l" defTabSz="914400" rtl="0" eaLnBrk="1" fontAlgn="auto" latinLnBrk="0" hangingPunct="1">
              <a:lnSpc>
                <a:spcPct val="150000"/>
              </a:lnSpc>
              <a:spcBef>
                <a:spcPts val="600"/>
              </a:spcBef>
              <a:spcAft>
                <a:spcPts val="0"/>
              </a:spcAft>
              <a:buClrTx/>
              <a:buSzTx/>
              <a:buFontTx/>
              <a:buBlip>
                <a:blip r:embed="rId3"/>
              </a:buBlip>
              <a:tabLst/>
              <a:defRPr/>
            </a:pP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公布錄取名單：</a:t>
            </a:r>
            <a:r>
              <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6</a:t>
            </a: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月中旬</a:t>
            </a:r>
            <a:endParaRPr lang="en-US" altLang="zh-TW" dirty="0">
              <a:latin typeface="微軟正黑體" panose="020B0604030504040204" pitchFamily="34" charset="-120"/>
              <a:ea typeface="微軟正黑體" panose="020B0604030504040204" pitchFamily="34" charset="-120"/>
            </a:endParaRPr>
          </a:p>
          <a:p>
            <a:pPr marL="285750" lvl="0" indent="-285750">
              <a:lnSpc>
                <a:spcPct val="150000"/>
              </a:lnSpc>
              <a:spcBef>
                <a:spcPts val="600"/>
              </a:spcBef>
              <a:buBlip>
                <a:blip r:embed="rId3"/>
              </a:buBlip>
            </a:pP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服務前教育訓練：</a:t>
            </a:r>
            <a:r>
              <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7</a:t>
            </a: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月擇期辦理</a:t>
            </a:r>
            <a:r>
              <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r>
              <a:rPr lang="zh-TW" altLang="en-US" dirty="0">
                <a:latin typeface="微軟正黑體" panose="020B0604030504040204" pitchFamily="34" charset="-120"/>
                <a:ea typeface="微軟正黑體" panose="020B0604030504040204" pitchFamily="34" charset="-120"/>
              </a:rPr>
              <a:t>服務前教育訓練共</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天，含</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天一般課程</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天教學訓練課程，</a:t>
            </a:r>
            <a:r>
              <a:rPr lang="zh-TW" altLang="en-US" dirty="0">
                <a:solidFill>
                  <a:prstClr val="black"/>
                </a:solidFill>
                <a:latin typeface="微軟正黑體" panose="020B0604030504040204" pitchFamily="34" charset="-120"/>
                <a:ea typeface="微軟正黑體" panose="020B0604030504040204" pitchFamily="34" charset="-120"/>
              </a:rPr>
              <a:t>原則上須全程參加，缺席超過八分之一將喪失派遣資格</a:t>
            </a:r>
            <a:r>
              <a:rPr lang="en-US" altLang="zh-TW" dirty="0">
                <a:latin typeface="微軟正黑體" panose="020B0604030504040204" pitchFamily="34" charset="-120"/>
                <a:ea typeface="微軟正黑體" panose="020B0604030504040204" pitchFamily="34" charset="-120"/>
              </a:rPr>
              <a:t>)</a:t>
            </a:r>
            <a:endPar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endParaRPr>
          </a:p>
          <a:p>
            <a:pPr marL="285750" marR="0" lvl="0" indent="-285750" algn="l" defTabSz="914400" rtl="0" eaLnBrk="1" fontAlgn="auto" latinLnBrk="0" hangingPunct="1">
              <a:lnSpc>
                <a:spcPct val="150000"/>
              </a:lnSpc>
              <a:spcBef>
                <a:spcPts val="600"/>
              </a:spcBef>
              <a:spcAft>
                <a:spcPts val="0"/>
              </a:spcAft>
              <a:buClrTx/>
              <a:buSzTx/>
              <a:buFontTx/>
              <a:buBlip>
                <a:blip r:embed="rId3"/>
              </a:buBlip>
              <a:tabLst/>
              <a:defRPr/>
            </a:pP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啟程赴任：</a:t>
            </a:r>
            <a:r>
              <a:rPr lang="zh-TW" altLang="en-US" dirty="0">
                <a:latin typeface="微軟正黑體" panose="020B0604030504040204" pitchFamily="34" charset="-120"/>
                <a:ea typeface="微軟正黑體" panose="020B0604030504040204" pitchFamily="34" charset="-120"/>
              </a:rPr>
              <a:t>施打</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劑</a:t>
            </a:r>
            <a:r>
              <a:rPr lang="en-US" altLang="zh-TW" dirty="0">
                <a:latin typeface="微軟正黑體" panose="020B0604030504040204" pitchFamily="34" charset="-120"/>
                <a:ea typeface="微軟正黑體" panose="020B0604030504040204" pitchFamily="34" charset="-120"/>
              </a:rPr>
              <a:t>COVID-19</a:t>
            </a: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疫苗</a:t>
            </a:r>
            <a:r>
              <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r>
              <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黃熱病疫苗後</a:t>
            </a:r>
            <a:endParaRPr kumimoji="0" lang="en-US" altLang="zh-TW"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
        <p:nvSpPr>
          <p:cNvPr id="3" name="矩形 2"/>
          <p:cNvSpPr/>
          <p:nvPr/>
        </p:nvSpPr>
        <p:spPr>
          <a:xfrm>
            <a:off x="0" y="2631"/>
            <a:ext cx="4288353" cy="584775"/>
          </a:xfrm>
          <a:prstGeom prst="rect">
            <a:avLst/>
          </a:prstGeom>
        </p:spPr>
        <p:txBody>
          <a:bodyPr wrap="none">
            <a:spAutoFit/>
          </a:bodyPr>
          <a:lstStyle/>
          <a:p>
            <a:pPr fontAlgn="base">
              <a:spcBef>
                <a:spcPct val="0"/>
              </a:spcBef>
              <a:spcAft>
                <a:spcPct val="0"/>
              </a:spcAft>
              <a:defRPr/>
            </a:pPr>
            <a:r>
              <a:rPr kumimoji="1" lang="zh-TW" altLang="en-US" sz="3200" b="1" dirty="0">
                <a:solidFill>
                  <a:srgbClr val="000000"/>
                </a:solidFill>
                <a:latin typeface="微軟正黑體" panose="020B0604030504040204" pitchFamily="34" charset="-120"/>
                <a:ea typeface="微軟正黑體" panose="020B0604030504040204" pitchFamily="34" charset="-120"/>
              </a:rPr>
              <a:t>招募相關作業預定時程</a:t>
            </a: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744282"/>
            <a:ext cx="1445043" cy="1083782"/>
          </a:xfrm>
          <a:prstGeom prst="rect">
            <a:avLst/>
          </a:prstGeom>
        </p:spPr>
      </p:pic>
      <p:graphicFrame>
        <p:nvGraphicFramePr>
          <p:cNvPr id="5" name="資料庫圖表 4">
            <a:extLst>
              <a:ext uri="{FF2B5EF4-FFF2-40B4-BE49-F238E27FC236}">
                <a16:creationId xmlns:a16="http://schemas.microsoft.com/office/drawing/2014/main" id="{2D434447-932F-4AF3-A690-DCDFF8A83A07}"/>
              </a:ext>
            </a:extLst>
          </p:cNvPr>
          <p:cNvGraphicFramePr/>
          <p:nvPr>
            <p:extLst/>
          </p:nvPr>
        </p:nvGraphicFramePr>
        <p:xfrm>
          <a:off x="424421" y="2921492"/>
          <a:ext cx="7819987" cy="3749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橢圓 5">
            <a:extLst>
              <a:ext uri="{FF2B5EF4-FFF2-40B4-BE49-F238E27FC236}">
                <a16:creationId xmlns:a16="http://schemas.microsoft.com/office/drawing/2014/main" id="{46F24B64-FFFE-4B08-894E-0BB1219D1B73}"/>
              </a:ext>
            </a:extLst>
          </p:cNvPr>
          <p:cNvSpPr/>
          <p:nvPr/>
        </p:nvSpPr>
        <p:spPr>
          <a:xfrm>
            <a:off x="2647724" y="4380904"/>
            <a:ext cx="648072" cy="685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8</a:t>
            </a:r>
            <a:r>
              <a:rPr lang="zh-TW" altLang="en-US" dirty="0"/>
              <a:t>週</a:t>
            </a:r>
          </a:p>
        </p:txBody>
      </p:sp>
      <p:sp>
        <p:nvSpPr>
          <p:cNvPr id="8" name="橢圓 7">
            <a:extLst>
              <a:ext uri="{FF2B5EF4-FFF2-40B4-BE49-F238E27FC236}">
                <a16:creationId xmlns:a16="http://schemas.microsoft.com/office/drawing/2014/main" id="{04F0D525-5AE3-4B69-A908-3D4A3187EFC9}"/>
              </a:ext>
            </a:extLst>
          </p:cNvPr>
          <p:cNvSpPr/>
          <p:nvPr/>
        </p:nvSpPr>
        <p:spPr>
          <a:xfrm>
            <a:off x="5542377" y="4430236"/>
            <a:ext cx="648072" cy="685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r>
              <a:rPr lang="zh-TW" altLang="en-US" dirty="0"/>
              <a:t>週</a:t>
            </a:r>
          </a:p>
        </p:txBody>
      </p:sp>
      <p:cxnSp>
        <p:nvCxnSpPr>
          <p:cNvPr id="10" name="直線單箭頭接點 9">
            <a:extLst>
              <a:ext uri="{FF2B5EF4-FFF2-40B4-BE49-F238E27FC236}">
                <a16:creationId xmlns:a16="http://schemas.microsoft.com/office/drawing/2014/main" id="{0777715B-CC51-4E7E-AD70-0F0705B3FE81}"/>
              </a:ext>
            </a:extLst>
          </p:cNvPr>
          <p:cNvCxnSpPr>
            <a:cxnSpLocks/>
          </p:cNvCxnSpPr>
          <p:nvPr/>
        </p:nvCxnSpPr>
        <p:spPr>
          <a:xfrm>
            <a:off x="197768" y="5661248"/>
            <a:ext cx="8946232"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12" name="直線接點 11">
            <a:extLst>
              <a:ext uri="{FF2B5EF4-FFF2-40B4-BE49-F238E27FC236}">
                <a16:creationId xmlns:a16="http://schemas.microsoft.com/office/drawing/2014/main" id="{7BABFA0F-06B9-428A-B063-EC6D60CA89F3}"/>
              </a:ext>
            </a:extLst>
          </p:cNvPr>
          <p:cNvCxnSpPr/>
          <p:nvPr/>
        </p:nvCxnSpPr>
        <p:spPr>
          <a:xfrm>
            <a:off x="2555776" y="5373215"/>
            <a:ext cx="0" cy="720080"/>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直線接點 12">
            <a:extLst>
              <a:ext uri="{FF2B5EF4-FFF2-40B4-BE49-F238E27FC236}">
                <a16:creationId xmlns:a16="http://schemas.microsoft.com/office/drawing/2014/main" id="{C7F48A31-31AD-43F8-9B2A-1DE4560B9146}"/>
              </a:ext>
            </a:extLst>
          </p:cNvPr>
          <p:cNvCxnSpPr/>
          <p:nvPr/>
        </p:nvCxnSpPr>
        <p:spPr>
          <a:xfrm>
            <a:off x="5508104" y="5389167"/>
            <a:ext cx="0" cy="720080"/>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直線接點 16">
            <a:extLst>
              <a:ext uri="{FF2B5EF4-FFF2-40B4-BE49-F238E27FC236}">
                <a16:creationId xmlns:a16="http://schemas.microsoft.com/office/drawing/2014/main" id="{4392996F-CC7D-4143-B672-D485FB19B6FC}"/>
              </a:ext>
            </a:extLst>
          </p:cNvPr>
          <p:cNvCxnSpPr>
            <a:cxnSpLocks/>
            <a:stCxn id="5" idx="3"/>
          </p:cNvCxnSpPr>
          <p:nvPr/>
        </p:nvCxnSpPr>
        <p:spPr>
          <a:xfrm>
            <a:off x="8244408" y="4796224"/>
            <a:ext cx="0" cy="1297071"/>
          </a:xfrm>
          <a:prstGeom prst="line">
            <a:avLst/>
          </a:prstGeom>
          <a:ln w="2540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矩形 18">
            <a:extLst>
              <a:ext uri="{FF2B5EF4-FFF2-40B4-BE49-F238E27FC236}">
                <a16:creationId xmlns:a16="http://schemas.microsoft.com/office/drawing/2014/main" id="{E20A7ADE-37AE-40FC-AC89-6748142340EC}"/>
              </a:ext>
            </a:extLst>
          </p:cNvPr>
          <p:cNvSpPr/>
          <p:nvPr/>
        </p:nvSpPr>
        <p:spPr>
          <a:xfrm>
            <a:off x="679103" y="5734105"/>
            <a:ext cx="1800199" cy="28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微軟正黑體" panose="020B0604030504040204" pitchFamily="34" charset="-120"/>
                <a:ea typeface="微軟正黑體" panose="020B0604030504040204" pitchFamily="34" charset="-120"/>
              </a:rPr>
              <a:t>6</a:t>
            </a:r>
            <a:r>
              <a:rPr lang="zh-TW" altLang="en-US" dirty="0">
                <a:solidFill>
                  <a:schemeClr val="tx1"/>
                </a:solidFill>
                <a:latin typeface="微軟正黑體" panose="020B0604030504040204" pitchFamily="34" charset="-120"/>
                <a:ea typeface="微軟正黑體" panose="020B0604030504040204" pitchFamily="34" charset="-120"/>
              </a:rPr>
              <a:t>月中</a:t>
            </a:r>
          </a:p>
        </p:txBody>
      </p:sp>
      <p:sp>
        <p:nvSpPr>
          <p:cNvPr id="20" name="矩形 19">
            <a:extLst>
              <a:ext uri="{FF2B5EF4-FFF2-40B4-BE49-F238E27FC236}">
                <a16:creationId xmlns:a16="http://schemas.microsoft.com/office/drawing/2014/main" id="{7556982F-17FE-4652-BDB6-00F14354BAAB}"/>
              </a:ext>
            </a:extLst>
          </p:cNvPr>
          <p:cNvSpPr/>
          <p:nvPr/>
        </p:nvSpPr>
        <p:spPr>
          <a:xfrm>
            <a:off x="3190510" y="5733256"/>
            <a:ext cx="1800199" cy="28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微軟正黑體" panose="020B0604030504040204" pitchFamily="34" charset="-120"/>
                <a:ea typeface="微軟正黑體" panose="020B0604030504040204" pitchFamily="34" charset="-120"/>
              </a:rPr>
              <a:t>8</a:t>
            </a:r>
            <a:r>
              <a:rPr lang="zh-TW" altLang="en-US" dirty="0">
                <a:solidFill>
                  <a:schemeClr val="tx1"/>
                </a:solidFill>
                <a:latin typeface="微軟正黑體" panose="020B0604030504040204" pitchFamily="34" charset="-120"/>
                <a:ea typeface="微軟正黑體" panose="020B0604030504040204" pitchFamily="34" charset="-120"/>
              </a:rPr>
              <a:t>月中</a:t>
            </a:r>
          </a:p>
        </p:txBody>
      </p:sp>
      <p:sp>
        <p:nvSpPr>
          <p:cNvPr id="21" name="矩形 20">
            <a:extLst>
              <a:ext uri="{FF2B5EF4-FFF2-40B4-BE49-F238E27FC236}">
                <a16:creationId xmlns:a16="http://schemas.microsoft.com/office/drawing/2014/main" id="{84F7070E-2AAC-4FFB-9835-CC3FF24FBE6A}"/>
              </a:ext>
            </a:extLst>
          </p:cNvPr>
          <p:cNvSpPr/>
          <p:nvPr/>
        </p:nvSpPr>
        <p:spPr>
          <a:xfrm>
            <a:off x="5641570" y="5749207"/>
            <a:ext cx="1800199" cy="28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微軟正黑體" panose="020B0604030504040204" pitchFamily="34" charset="-120"/>
                <a:ea typeface="微軟正黑體" panose="020B0604030504040204" pitchFamily="34" charset="-120"/>
              </a:rPr>
              <a:t>9</a:t>
            </a:r>
            <a:r>
              <a:rPr lang="zh-TW" altLang="en-US" dirty="0">
                <a:solidFill>
                  <a:schemeClr val="tx1"/>
                </a:solidFill>
                <a:latin typeface="微軟正黑體" panose="020B0604030504040204" pitchFamily="34" charset="-120"/>
                <a:ea typeface="微軟正黑體" panose="020B0604030504040204" pitchFamily="34" charset="-120"/>
              </a:rPr>
              <a:t>月中</a:t>
            </a:r>
          </a:p>
        </p:txBody>
      </p:sp>
      <p:sp>
        <p:nvSpPr>
          <p:cNvPr id="24" name="矩形 23">
            <a:extLst>
              <a:ext uri="{FF2B5EF4-FFF2-40B4-BE49-F238E27FC236}">
                <a16:creationId xmlns:a16="http://schemas.microsoft.com/office/drawing/2014/main" id="{C0365BD1-F94E-4B3B-8CF1-A2CE6A9B76D3}"/>
              </a:ext>
            </a:extLst>
          </p:cNvPr>
          <p:cNvSpPr/>
          <p:nvPr/>
        </p:nvSpPr>
        <p:spPr>
          <a:xfrm>
            <a:off x="7816222" y="5733256"/>
            <a:ext cx="1800199" cy="287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赴任</a:t>
            </a:r>
          </a:p>
        </p:txBody>
      </p:sp>
      <p:sp>
        <p:nvSpPr>
          <p:cNvPr id="18" name="矩形 17">
            <a:extLst>
              <a:ext uri="{FF2B5EF4-FFF2-40B4-BE49-F238E27FC236}">
                <a16:creationId xmlns:a16="http://schemas.microsoft.com/office/drawing/2014/main" id="{7AE10B5C-EEF4-44DA-8B34-15A991FC5F5C}"/>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Tree>
    <p:extLst>
      <p:ext uri="{BB962C8B-B14F-4D97-AF65-F5344CB8AC3E}">
        <p14:creationId xmlns:p14="http://schemas.microsoft.com/office/powerpoint/2010/main" val="294402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774968-620E-4CA4-A51A-2DFF902EA93D}"/>
              </a:ext>
            </a:extLst>
          </p:cNvPr>
          <p:cNvSpPr txBox="1">
            <a:spLocks noChangeArrowheads="1"/>
          </p:cNvSpPr>
          <p:nvPr/>
        </p:nvSpPr>
        <p:spPr bwMode="auto">
          <a:xfrm>
            <a:off x="1935" y="34206"/>
            <a:ext cx="5002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200" b="1" dirty="0">
                <a:solidFill>
                  <a:srgbClr val="000000"/>
                </a:solidFill>
                <a:latin typeface="微軟正黑體" panose="020B0604030504040204" pitchFamily="34" charset="-120"/>
                <a:ea typeface="微軟正黑體" panose="020B0604030504040204" pitchFamily="34" charset="-120"/>
                <a:cs typeface="+mn-cs"/>
              </a:rPr>
              <a:t>大家關心的</a:t>
            </a: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問題</a:t>
            </a:r>
          </a:p>
        </p:txBody>
      </p:sp>
      <p:sp>
        <p:nvSpPr>
          <p:cNvPr id="3" name="矩形 2">
            <a:extLst>
              <a:ext uri="{FF2B5EF4-FFF2-40B4-BE49-F238E27FC236}">
                <a16:creationId xmlns:a16="http://schemas.microsoft.com/office/drawing/2014/main" id="{8883E186-312F-487D-928D-86AF775E3CD0}"/>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
        <p:nvSpPr>
          <p:cNvPr id="4" name="文字方塊 3">
            <a:extLst>
              <a:ext uri="{FF2B5EF4-FFF2-40B4-BE49-F238E27FC236}">
                <a16:creationId xmlns:a16="http://schemas.microsoft.com/office/drawing/2014/main" id="{CD435AF7-09E1-44C5-BBD3-60EE19ECE5E7}"/>
              </a:ext>
            </a:extLst>
          </p:cNvPr>
          <p:cNvSpPr txBox="1"/>
          <p:nvPr/>
        </p:nvSpPr>
        <p:spPr>
          <a:xfrm>
            <a:off x="755576" y="897072"/>
            <a:ext cx="7416824" cy="369332"/>
          </a:xfrm>
          <a:prstGeom prst="rect">
            <a:avLst/>
          </a:prstGeom>
          <a:solidFill>
            <a:srgbClr val="FFFF99"/>
          </a:solid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參加國合會的實習志工專案，可以拿到多少學分？</a:t>
            </a:r>
          </a:p>
        </p:txBody>
      </p:sp>
      <p:sp>
        <p:nvSpPr>
          <p:cNvPr id="5" name="文字方塊 4">
            <a:extLst>
              <a:ext uri="{FF2B5EF4-FFF2-40B4-BE49-F238E27FC236}">
                <a16:creationId xmlns:a16="http://schemas.microsoft.com/office/drawing/2014/main" id="{5803A3A1-21B4-4E79-9000-74BA4066DD12}"/>
              </a:ext>
            </a:extLst>
          </p:cNvPr>
          <p:cNvSpPr txBox="1"/>
          <p:nvPr/>
        </p:nvSpPr>
        <p:spPr>
          <a:xfrm>
            <a:off x="658441" y="1462545"/>
            <a:ext cx="7488832" cy="164660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原則上西語系大四生參與本專案赴海外擔任實習志工可獲得</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個學分，惟</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個學分之細節內容請與西語系確認。</a:t>
            </a:r>
            <a:endParaRPr lang="en-US" altLang="zh-TW" sz="2400" dirty="0">
              <a:latin typeface="微軟正黑體" panose="020B0604030504040204" pitchFamily="34" charset="-120"/>
              <a:ea typeface="微軟正黑體" panose="020B0604030504040204" pitchFamily="34" charset="-120"/>
            </a:endParaRPr>
          </a:p>
          <a:p>
            <a:pPr>
              <a:spcBef>
                <a:spcPts val="600"/>
              </a:spcBef>
            </a:pPr>
            <a:endParaRPr lang="en-US" altLang="zh-TW" sz="240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141DA447-A2A0-492F-ABF9-FFF13BBD78EF}"/>
              </a:ext>
            </a:extLst>
          </p:cNvPr>
          <p:cNvSpPr txBox="1"/>
          <p:nvPr/>
        </p:nvSpPr>
        <p:spPr>
          <a:xfrm>
            <a:off x="730449" y="3109150"/>
            <a:ext cx="7416824" cy="369332"/>
          </a:xfrm>
          <a:prstGeom prst="rect">
            <a:avLst/>
          </a:prstGeom>
          <a:solidFill>
            <a:srgbClr val="FFFF99"/>
          </a:solid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具備何種專長或專業的人比較容易被錄取？</a:t>
            </a:r>
          </a:p>
        </p:txBody>
      </p:sp>
      <p:sp>
        <p:nvSpPr>
          <p:cNvPr id="7" name="文字方塊 6">
            <a:extLst>
              <a:ext uri="{FF2B5EF4-FFF2-40B4-BE49-F238E27FC236}">
                <a16:creationId xmlns:a16="http://schemas.microsoft.com/office/drawing/2014/main" id="{543BACFA-F1D0-4B2B-A171-1C6FA9ED962A}"/>
              </a:ext>
            </a:extLst>
          </p:cNvPr>
          <p:cNvSpPr txBox="1"/>
          <p:nvPr/>
        </p:nvSpPr>
        <p:spPr>
          <a:xfrm>
            <a:off x="633314" y="3674623"/>
            <a:ext cx="7488832" cy="2385268"/>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因為服務內容是「英語師資培訓」所以英文一定要好。</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如有教學實務經驗、修過教育學程、英語相關證照、社團經驗、當過海外志工，有自助旅行等相關經歷都會有利於申請實習志工。</a:t>
            </a:r>
            <a:endParaRPr lang="en-US" altLang="zh-TW" sz="2400" dirty="0">
              <a:latin typeface="微軟正黑體" panose="020B0604030504040204" pitchFamily="34" charset="-120"/>
              <a:ea typeface="微軟正黑體" panose="020B0604030504040204" pitchFamily="34" charset="-120"/>
            </a:endParaRPr>
          </a:p>
          <a:p>
            <a:pPr>
              <a:spcBef>
                <a:spcPts val="600"/>
              </a:spcBef>
            </a:pP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0568465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774968-620E-4CA4-A51A-2DFF902EA93D}"/>
              </a:ext>
            </a:extLst>
          </p:cNvPr>
          <p:cNvSpPr txBox="1">
            <a:spLocks noChangeArrowheads="1"/>
          </p:cNvSpPr>
          <p:nvPr/>
        </p:nvSpPr>
        <p:spPr bwMode="auto">
          <a:xfrm>
            <a:off x="1935" y="34206"/>
            <a:ext cx="5002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大家關心的問題</a:t>
            </a:r>
          </a:p>
        </p:txBody>
      </p:sp>
      <p:sp>
        <p:nvSpPr>
          <p:cNvPr id="3" name="矩形 2">
            <a:extLst>
              <a:ext uri="{FF2B5EF4-FFF2-40B4-BE49-F238E27FC236}">
                <a16:creationId xmlns:a16="http://schemas.microsoft.com/office/drawing/2014/main" id="{8883E186-312F-487D-928D-86AF775E3CD0}"/>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
        <p:nvSpPr>
          <p:cNvPr id="4" name="文字方塊 3">
            <a:extLst>
              <a:ext uri="{FF2B5EF4-FFF2-40B4-BE49-F238E27FC236}">
                <a16:creationId xmlns:a16="http://schemas.microsoft.com/office/drawing/2014/main" id="{CD435AF7-09E1-44C5-BBD3-60EE19ECE5E7}"/>
              </a:ext>
            </a:extLst>
          </p:cNvPr>
          <p:cNvSpPr txBox="1"/>
          <p:nvPr/>
        </p:nvSpPr>
        <p:spPr>
          <a:xfrm>
            <a:off x="755576" y="897072"/>
            <a:ext cx="7416824" cy="369332"/>
          </a:xfrm>
          <a:prstGeom prst="rect">
            <a:avLst/>
          </a:prstGeom>
          <a:solidFill>
            <a:srgbClr val="FFFF99"/>
          </a:solid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參加國合會的實習志工專案，需要準備多少費用？尼加拉瓜安全嗎？</a:t>
            </a:r>
          </a:p>
        </p:txBody>
      </p:sp>
      <p:sp>
        <p:nvSpPr>
          <p:cNvPr id="5" name="文字方塊 4">
            <a:extLst>
              <a:ext uri="{FF2B5EF4-FFF2-40B4-BE49-F238E27FC236}">
                <a16:creationId xmlns:a16="http://schemas.microsoft.com/office/drawing/2014/main" id="{5803A3A1-21B4-4E79-9000-74BA4066DD12}"/>
              </a:ext>
            </a:extLst>
          </p:cNvPr>
          <p:cNvSpPr txBox="1"/>
          <p:nvPr/>
        </p:nvSpPr>
        <p:spPr>
          <a:xfrm>
            <a:off x="755576" y="1556792"/>
            <a:ext cx="7488832" cy="3493264"/>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國合會提供每月</a:t>
            </a:r>
            <a:r>
              <a:rPr lang="en-US" altLang="zh-TW" sz="2400" dirty="0">
                <a:latin typeface="微軟正黑體" panose="020B0604030504040204" pitchFamily="34" charset="-120"/>
                <a:ea typeface="微軟正黑體" panose="020B0604030504040204" pitchFamily="34" charset="-120"/>
              </a:rPr>
              <a:t>496</a:t>
            </a:r>
            <a:r>
              <a:rPr lang="zh-TW" altLang="en-US" sz="2400" dirty="0">
                <a:latin typeface="微軟正黑體" panose="020B0604030504040204" pitchFamily="34" charset="-120"/>
                <a:ea typeface="微軟正黑體" panose="020B0604030504040204" pitchFamily="34" charset="-120"/>
              </a:rPr>
              <a:t>美元生活津貼，供實習志工支付住宿外的相關費用，如當地伙食、日用品、水電燃料費、手機通訊費、網路費、育樂交際費、通勤費、銀行匯款相關手續費及其他個人生活所需費用。</a:t>
            </a:r>
          </a:p>
          <a:p>
            <a:pPr marL="342900" indent="-342900">
              <a:spcBef>
                <a:spcPts val="600"/>
              </a:spcBef>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尼加拉瓜是中美洲最安全的國家，但建議避免夜間外出，假日出遊也要結伴同行比較好。另根據</a:t>
            </a:r>
            <a:r>
              <a:rPr lang="en-US" altLang="zh-TW" sz="2400" dirty="0">
                <a:latin typeface="微軟正黑體" panose="020B0604030504040204" pitchFamily="34" charset="-120"/>
                <a:ea typeface="微軟正黑體" panose="020B0604030504040204" pitchFamily="34" charset="-120"/>
              </a:rPr>
              <a:t>2021</a:t>
            </a:r>
            <a:r>
              <a:rPr lang="zh-TW" altLang="en-US" sz="2400" dirty="0">
                <a:latin typeface="微軟正黑體" panose="020B0604030504040204" pitchFamily="34" charset="-120"/>
                <a:ea typeface="微軟正黑體" panose="020B0604030504040204" pitchFamily="34" charset="-120"/>
              </a:rPr>
              <a:t>年全球資料庫網站</a:t>
            </a:r>
            <a:r>
              <a:rPr lang="en-US" altLang="zh-TW" sz="2400" dirty="0" err="1">
                <a:latin typeface="微軟正黑體" panose="020B0604030504040204" pitchFamily="34" charset="-120"/>
                <a:ea typeface="微軟正黑體" panose="020B0604030504040204" pitchFamily="34" charset="-120"/>
              </a:rPr>
              <a:t>Numbeo</a:t>
            </a:r>
            <a:r>
              <a:rPr lang="zh-TW" altLang="en-US" sz="2400" dirty="0">
                <a:latin typeface="微軟正黑體" panose="020B0604030504040204" pitchFamily="34" charset="-120"/>
                <a:ea typeface="微軟正黑體" panose="020B0604030504040204" pitchFamily="34" charset="-120"/>
              </a:rPr>
              <a:t>的</a:t>
            </a:r>
            <a:r>
              <a:rPr lang="en-US" altLang="zh-TW" sz="2400" dirty="0">
                <a:latin typeface="微軟正黑體" panose="020B0604030504040204" pitchFamily="34" charset="-120"/>
                <a:ea typeface="微軟正黑體" panose="020B0604030504040204" pitchFamily="34" charset="-120"/>
              </a:rPr>
              <a:t>Crime Index</a:t>
            </a:r>
            <a:r>
              <a:rPr lang="zh-TW" altLang="en-US" sz="2400" dirty="0">
                <a:latin typeface="微軟正黑體" panose="020B0604030504040204" pitchFamily="34" charset="-120"/>
                <a:ea typeface="微軟正黑體" panose="020B0604030504040204" pitchFamily="34" charset="-120"/>
              </a:rPr>
              <a:t>排行，台灣是全球治安最好第</a:t>
            </a: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名，所以不論是尼加拉瓜還是其他國家，跟台灣比治安一定都會有一段落差。</a:t>
            </a:r>
          </a:p>
        </p:txBody>
      </p:sp>
    </p:spTree>
    <p:extLst>
      <p:ext uri="{BB962C8B-B14F-4D97-AF65-F5344CB8AC3E}">
        <p14:creationId xmlns:p14="http://schemas.microsoft.com/office/powerpoint/2010/main" val="32032870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19969" y="2155050"/>
            <a:ext cx="676773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3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認識國合會</a:t>
            </a:r>
            <a:endParaRPr kumimoji="1" lang="en-US" altLang="zh-TW" sz="3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矩形 6">
            <a:extLst>
              <a:ext uri="{FF2B5EF4-FFF2-40B4-BE49-F238E27FC236}">
                <a16:creationId xmlns:a16="http://schemas.microsoft.com/office/drawing/2014/main" id="{4BCDDFA7-B4C7-4636-90A6-FA696BEA2546}"/>
              </a:ext>
            </a:extLst>
          </p:cNvPr>
          <p:cNvSpPr/>
          <p:nvPr/>
        </p:nvSpPr>
        <p:spPr>
          <a:xfrm>
            <a:off x="0" y="2839126"/>
            <a:ext cx="5400601" cy="157826"/>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Tree>
    <p:extLst>
      <p:ext uri="{BB962C8B-B14F-4D97-AF65-F5344CB8AC3E}">
        <p14:creationId xmlns:p14="http://schemas.microsoft.com/office/powerpoint/2010/main" val="103277128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774968-620E-4CA4-A51A-2DFF902EA93D}"/>
              </a:ext>
            </a:extLst>
          </p:cNvPr>
          <p:cNvSpPr txBox="1">
            <a:spLocks noChangeArrowheads="1"/>
          </p:cNvSpPr>
          <p:nvPr/>
        </p:nvSpPr>
        <p:spPr bwMode="auto">
          <a:xfrm>
            <a:off x="1935" y="34206"/>
            <a:ext cx="5002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200" b="1" dirty="0">
                <a:solidFill>
                  <a:srgbClr val="000000"/>
                </a:solidFill>
                <a:latin typeface="微軟正黑體" panose="020B0604030504040204" pitchFamily="34" charset="-120"/>
                <a:ea typeface="微軟正黑體" panose="020B0604030504040204" pitchFamily="34" charset="-120"/>
                <a:cs typeface="+mn-cs"/>
              </a:rPr>
              <a:t>大家關心的</a:t>
            </a: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問題</a:t>
            </a:r>
          </a:p>
        </p:txBody>
      </p:sp>
      <p:sp>
        <p:nvSpPr>
          <p:cNvPr id="3" name="矩形 2">
            <a:extLst>
              <a:ext uri="{FF2B5EF4-FFF2-40B4-BE49-F238E27FC236}">
                <a16:creationId xmlns:a16="http://schemas.microsoft.com/office/drawing/2014/main" id="{8883E186-312F-487D-928D-86AF775E3CD0}"/>
              </a:ext>
            </a:extLst>
          </p:cNvPr>
          <p:cNvSpPr/>
          <p:nvPr/>
        </p:nvSpPr>
        <p:spPr>
          <a:xfrm>
            <a:off x="0" y="565660"/>
            <a:ext cx="4644008"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
        <p:nvSpPr>
          <p:cNvPr id="4" name="文字方塊 3">
            <a:extLst>
              <a:ext uri="{FF2B5EF4-FFF2-40B4-BE49-F238E27FC236}">
                <a16:creationId xmlns:a16="http://schemas.microsoft.com/office/drawing/2014/main" id="{CD435AF7-09E1-44C5-BBD3-60EE19ECE5E7}"/>
              </a:ext>
            </a:extLst>
          </p:cNvPr>
          <p:cNvSpPr txBox="1"/>
          <p:nvPr/>
        </p:nvSpPr>
        <p:spPr>
          <a:xfrm>
            <a:off x="755576" y="897072"/>
            <a:ext cx="7416824" cy="369332"/>
          </a:xfrm>
          <a:prstGeom prst="rect">
            <a:avLst/>
          </a:prstGeom>
          <a:solidFill>
            <a:srgbClr val="FFFF99"/>
          </a:solid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語言能力說明</a:t>
            </a:r>
          </a:p>
        </p:txBody>
      </p:sp>
      <p:pic>
        <p:nvPicPr>
          <p:cNvPr id="6" name="圖片 5">
            <a:extLst>
              <a:ext uri="{FF2B5EF4-FFF2-40B4-BE49-F238E27FC236}">
                <a16:creationId xmlns:a16="http://schemas.microsoft.com/office/drawing/2014/main" id="{C13484AF-5459-4194-B0DA-7962463FB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23" y="1304781"/>
            <a:ext cx="7017354" cy="4769828"/>
          </a:xfrm>
          <a:prstGeom prst="rect">
            <a:avLst/>
          </a:prstGeom>
        </p:spPr>
      </p:pic>
      <p:sp>
        <p:nvSpPr>
          <p:cNvPr id="8" name="文字方塊 7">
            <a:extLst>
              <a:ext uri="{FF2B5EF4-FFF2-40B4-BE49-F238E27FC236}">
                <a16:creationId xmlns:a16="http://schemas.microsoft.com/office/drawing/2014/main" id="{85ECD70B-B2D3-4949-B776-8301EFCA3445}"/>
              </a:ext>
            </a:extLst>
          </p:cNvPr>
          <p:cNvSpPr txBox="1"/>
          <p:nvPr/>
        </p:nvSpPr>
        <p:spPr>
          <a:xfrm>
            <a:off x="1079612" y="1238350"/>
            <a:ext cx="6984776" cy="5447645"/>
          </a:xfrm>
          <a:prstGeom prst="rect">
            <a:avLst/>
          </a:prstGeom>
          <a:solidFill>
            <a:srgbClr val="FFFFFF">
              <a:alpha val="69804"/>
            </a:srgb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TW"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無上述證明文件或文件已過期者，</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TW"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可於面試甄選當天</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TW"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參加本會語言能力測驗。</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352339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ECE32BE-C0A9-4643-9EE6-FB267AF861F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21134590">
            <a:off x="777619" y="3654637"/>
            <a:ext cx="2654916" cy="19911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文字方塊 2">
            <a:extLst>
              <a:ext uri="{FF2B5EF4-FFF2-40B4-BE49-F238E27FC236}">
                <a16:creationId xmlns:a16="http://schemas.microsoft.com/office/drawing/2014/main" id="{62BF75A1-57E5-4630-947B-5CD8946E656F}"/>
              </a:ext>
            </a:extLst>
          </p:cNvPr>
          <p:cNvSpPr txBox="1"/>
          <p:nvPr/>
        </p:nvSpPr>
        <p:spPr>
          <a:xfrm>
            <a:off x="1242950" y="835802"/>
            <a:ext cx="7272808" cy="2246769"/>
          </a:xfrm>
          <a:prstGeom prst="rect">
            <a:avLst/>
          </a:prstGeom>
          <a:noFill/>
        </p:spPr>
        <p:txBody>
          <a:bodyPr wrap="square" rtlCol="0">
            <a:spAutoFit/>
          </a:bodyPr>
          <a:lstStyle/>
          <a:p>
            <a:pPr algn="ctr"/>
            <a:r>
              <a:rPr lang="zh-TW" altLang="en-US"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rPr>
              <a:t>現在回頭看，很感謝自己有做這個決定</a:t>
            </a:r>
            <a:endParaRPr lang="en-US" altLang="zh-TW"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endParaRPr>
          </a:p>
          <a:p>
            <a:pPr algn="ctr"/>
            <a:r>
              <a:rPr lang="zh-TW" altLang="en-US"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rPr>
              <a:t>這段海外經驗就像在心中種下了種子，</a:t>
            </a:r>
            <a:endParaRPr lang="en-US" altLang="zh-TW"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endParaRPr>
          </a:p>
          <a:p>
            <a:pPr algn="ctr"/>
            <a:r>
              <a:rPr lang="zh-TW" altLang="en-US"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rPr>
              <a:t>未來會漸漸開花結果。</a:t>
            </a:r>
            <a:endParaRPr lang="en-US" altLang="zh-TW"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endParaRPr>
          </a:p>
          <a:p>
            <a:pPr algn="ctr"/>
            <a:r>
              <a:rPr lang="zh-TW" altLang="en-US"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rPr>
              <a:t>使我發現人生的更多可能，</a:t>
            </a:r>
            <a:endParaRPr lang="en-US" altLang="zh-TW"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endParaRPr>
          </a:p>
          <a:p>
            <a:pPr algn="ctr"/>
            <a:r>
              <a:rPr lang="zh-TW" altLang="en-US" sz="2800" dirty="0">
                <a:solidFill>
                  <a:schemeClr val="accent1">
                    <a:lumMod val="75000"/>
                  </a:schemeClr>
                </a:solidFill>
                <a:effectLst>
                  <a:outerShdw blurRad="38100" dist="38100" dir="2700000" algn="tl">
                    <a:srgbClr val="000000">
                      <a:alpha val="43137"/>
                    </a:srgbClr>
                  </a:outerShdw>
                </a:effectLst>
                <a:latin typeface="華康中圓體" panose="020F0509000000000000" pitchFamily="49" charset="-120"/>
                <a:ea typeface="華康中圓體" panose="020F0509000000000000" pitchFamily="49" charset="-120"/>
              </a:rPr>
              <a:t>開拓更廣大的國際視野！</a:t>
            </a:r>
          </a:p>
        </p:txBody>
      </p:sp>
      <p:sp>
        <p:nvSpPr>
          <p:cNvPr id="5" name="文字方塊 4">
            <a:extLst>
              <a:ext uri="{FF2B5EF4-FFF2-40B4-BE49-F238E27FC236}">
                <a16:creationId xmlns:a16="http://schemas.microsoft.com/office/drawing/2014/main" id="{A6E470DF-17BF-4AD7-A350-A3F65854BECF}"/>
              </a:ext>
            </a:extLst>
          </p:cNvPr>
          <p:cNvSpPr txBox="1"/>
          <p:nvPr/>
        </p:nvSpPr>
        <p:spPr>
          <a:xfrm>
            <a:off x="4802506" y="3163809"/>
            <a:ext cx="3581327" cy="338554"/>
          </a:xfrm>
          <a:prstGeom prst="rect">
            <a:avLst/>
          </a:prstGeom>
          <a:noFill/>
        </p:spPr>
        <p:txBody>
          <a:bodyPr wrap="square" rtlCol="0">
            <a:spAutoFit/>
          </a:bodyPr>
          <a:lstStyle/>
          <a:p>
            <a:r>
              <a:rPr lang="en-US" altLang="zh-TW" sz="1600" dirty="0"/>
              <a:t>-</a:t>
            </a:r>
            <a:r>
              <a:rPr lang="zh-TW" altLang="en-US" sz="1600" dirty="0"/>
              <a:t>前尼加拉瓜英語師資培訓志工鄭意憲</a:t>
            </a:r>
          </a:p>
        </p:txBody>
      </p:sp>
      <p:grpSp>
        <p:nvGrpSpPr>
          <p:cNvPr id="6" name="群組 5">
            <a:extLst>
              <a:ext uri="{FF2B5EF4-FFF2-40B4-BE49-F238E27FC236}">
                <a16:creationId xmlns:a16="http://schemas.microsoft.com/office/drawing/2014/main" id="{F15FCB9E-050F-455A-8A20-AE436ED55913}"/>
              </a:ext>
            </a:extLst>
          </p:cNvPr>
          <p:cNvGrpSpPr/>
          <p:nvPr/>
        </p:nvGrpSpPr>
        <p:grpSpPr>
          <a:xfrm>
            <a:off x="1115616" y="548525"/>
            <a:ext cx="576064" cy="568566"/>
            <a:chOff x="1115616" y="548525"/>
            <a:chExt cx="576064" cy="568566"/>
          </a:xfrm>
        </p:grpSpPr>
        <p:sp>
          <p:nvSpPr>
            <p:cNvPr id="7" name="矩形 6">
              <a:extLst>
                <a:ext uri="{FF2B5EF4-FFF2-40B4-BE49-F238E27FC236}">
                  <a16:creationId xmlns:a16="http://schemas.microsoft.com/office/drawing/2014/main" id="{E231115D-8567-4D82-B723-0037A555B17B}"/>
                </a:ext>
              </a:extLst>
            </p:cNvPr>
            <p:cNvSpPr/>
            <p:nvPr/>
          </p:nvSpPr>
          <p:spPr>
            <a:xfrm>
              <a:off x="1115616" y="548525"/>
              <a:ext cx="576064"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
          <p:nvSpPr>
            <p:cNvPr id="9" name="矩形 8">
              <a:extLst>
                <a:ext uri="{FF2B5EF4-FFF2-40B4-BE49-F238E27FC236}">
                  <a16:creationId xmlns:a16="http://schemas.microsoft.com/office/drawing/2014/main" id="{EA187BC0-C5AD-4A8E-ADFF-E9024841A88A}"/>
                </a:ext>
              </a:extLst>
            </p:cNvPr>
            <p:cNvSpPr/>
            <p:nvPr/>
          </p:nvSpPr>
          <p:spPr>
            <a:xfrm rot="5400000">
              <a:off x="903342" y="760801"/>
              <a:ext cx="568564" cy="144016"/>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grpSp>
      <p:sp>
        <p:nvSpPr>
          <p:cNvPr id="10" name="矩形 9">
            <a:extLst>
              <a:ext uri="{FF2B5EF4-FFF2-40B4-BE49-F238E27FC236}">
                <a16:creationId xmlns:a16="http://schemas.microsoft.com/office/drawing/2014/main" id="{94738649-92B4-4585-8445-A2A6DFA571A9}"/>
              </a:ext>
            </a:extLst>
          </p:cNvPr>
          <p:cNvSpPr/>
          <p:nvPr/>
        </p:nvSpPr>
        <p:spPr>
          <a:xfrm rot="5400000">
            <a:off x="8164059" y="3461043"/>
            <a:ext cx="576064" cy="127334"/>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
        <p:nvSpPr>
          <p:cNvPr id="11" name="矩形 10">
            <a:extLst>
              <a:ext uri="{FF2B5EF4-FFF2-40B4-BE49-F238E27FC236}">
                <a16:creationId xmlns:a16="http://schemas.microsoft.com/office/drawing/2014/main" id="{89983B80-DDF4-4B20-A501-837EC47A0827}"/>
              </a:ext>
            </a:extLst>
          </p:cNvPr>
          <p:cNvSpPr/>
          <p:nvPr/>
        </p:nvSpPr>
        <p:spPr>
          <a:xfrm rot="10800000">
            <a:off x="7951785" y="3673319"/>
            <a:ext cx="568564" cy="144016"/>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Tree>
    <p:extLst>
      <p:ext uri="{BB962C8B-B14F-4D97-AF65-F5344CB8AC3E}">
        <p14:creationId xmlns:p14="http://schemas.microsoft.com/office/powerpoint/2010/main" val="74636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11560" y="1052736"/>
            <a:ext cx="8064896" cy="33701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Font typeface="Wingdings" pitchFamily="2" charset="2"/>
              <a:buChar char="Ø"/>
            </a:pPr>
            <a:r>
              <a:rPr lang="zh-TW" altLang="en-US" sz="36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寫信到海外志工小組信箱</a:t>
            </a:r>
            <a:r>
              <a:rPr lang="en-US" altLang="zh-TW"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tov@icdf.org.tw</a:t>
            </a:r>
          </a:p>
          <a:p>
            <a:pPr marL="571500" indent="-571500">
              <a:spcBef>
                <a:spcPts val="600"/>
              </a:spcBef>
              <a:buFont typeface="Wingdings" pitchFamily="2" charset="2"/>
              <a:buChar char="Ø"/>
            </a:pPr>
            <a:r>
              <a:rPr lang="zh-TW" altLang="en-US" sz="36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打電話給我們：</a:t>
            </a:r>
            <a:endParaRPr lang="en-US" altLang="zh-TW" sz="36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r>
              <a:rPr lang="en-US" altLang="zh-TW" sz="36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  </a:t>
            </a:r>
            <a:r>
              <a:rPr lang="zh-TW" altLang="en-US" sz="36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    </a:t>
            </a:r>
            <a:r>
              <a:rPr lang="en-US" altLang="zh-TW"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02-2873-2323</a:t>
            </a:r>
            <a:r>
              <a:rPr lang="zh-TW" altLang="en-US"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（分機</a:t>
            </a:r>
            <a:r>
              <a:rPr lang="en-US" altLang="zh-TW"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310</a:t>
            </a:r>
            <a:r>
              <a:rPr lang="zh-TW" altLang="en-US"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r>
              <a:rPr lang="en-US" altLang="zh-TW"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311</a:t>
            </a:r>
            <a:r>
              <a:rPr lang="zh-TW" altLang="en-US"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endParaRPr lang="en-US" altLang="zh-TW"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marL="571500" indent="-571500">
              <a:buFont typeface="Wingdings" pitchFamily="2" charset="2"/>
              <a:buChar char="Ø"/>
            </a:pPr>
            <a:r>
              <a:rPr lang="zh-TW" altLang="en-US" sz="36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傳訊息給我們</a:t>
            </a:r>
            <a:endParaRPr lang="en-US" altLang="zh-TW" sz="36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r>
              <a:rPr lang="zh-TW" altLang="en-US"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                            </a:t>
            </a:r>
            <a:r>
              <a:rPr lang="en-US" altLang="zh-TW"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TOV</a:t>
            </a:r>
            <a:r>
              <a:rPr lang="zh-TW" altLang="en-US" sz="2800" dirty="0">
                <a:ln w="11430"/>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海外志工粉絲專頁</a:t>
            </a:r>
          </a:p>
        </p:txBody>
      </p:sp>
      <p:sp>
        <p:nvSpPr>
          <p:cNvPr id="4" name="文字方塊 3">
            <a:extLst>
              <a:ext uri="{FF2B5EF4-FFF2-40B4-BE49-F238E27FC236}">
                <a16:creationId xmlns:a16="http://schemas.microsoft.com/office/drawing/2014/main" id="{E9B4CC9A-54F0-48E2-88DE-F429FAA591B2}"/>
              </a:ext>
            </a:extLst>
          </p:cNvPr>
          <p:cNvSpPr txBox="1"/>
          <p:nvPr/>
        </p:nvSpPr>
        <p:spPr>
          <a:xfrm>
            <a:off x="611560" y="260648"/>
            <a:ext cx="5832648" cy="646331"/>
          </a:xfrm>
          <a:prstGeom prst="rect">
            <a:avLst/>
          </a:prstGeom>
          <a:noFill/>
        </p:spPr>
        <p:txBody>
          <a:bodyPr wrap="square" rtlCol="0">
            <a:spAutoFit/>
          </a:bodyPr>
          <a:lstStyle/>
          <a:p>
            <a:r>
              <a:rPr lang="zh-TW" altLang="en-US" sz="3600" b="1" spc="50" dirty="0">
                <a:ln w="12700" cmpd="sng">
                  <a:noFill/>
                  <a:prstDash val="solid"/>
                </a:ln>
                <a:solidFill>
                  <a:schemeClr val="accent6">
                    <a:lumMod val="75000"/>
                  </a:schemeClr>
                </a:solidFill>
                <a:effectLst>
                  <a:glow rad="53100">
                    <a:schemeClr val="accent6">
                      <a:satMod val="180000"/>
                      <a:alpha val="30000"/>
                    </a:schemeClr>
                  </a:glow>
                </a:effectLst>
                <a:latin typeface="微軟正黑體" panose="020B0604030504040204" pitchFamily="34" charset="-120"/>
                <a:ea typeface="微軟正黑體" panose="020B0604030504040204" pitchFamily="34" charset="-120"/>
              </a:rPr>
              <a:t>如果還有問題想問</a:t>
            </a:r>
            <a:r>
              <a:rPr lang="en-US" altLang="zh-TW" sz="3600" b="1" spc="50" dirty="0">
                <a:ln w="12700" cmpd="sng">
                  <a:noFill/>
                  <a:prstDash val="solid"/>
                </a:ln>
                <a:solidFill>
                  <a:schemeClr val="accent6">
                    <a:lumMod val="75000"/>
                  </a:schemeClr>
                </a:solidFill>
                <a:effectLst>
                  <a:glow rad="53100">
                    <a:schemeClr val="accent6">
                      <a:satMod val="180000"/>
                      <a:alpha val="30000"/>
                    </a:schemeClr>
                  </a:glow>
                </a:effectLst>
                <a:latin typeface="微軟正黑體" panose="020B0604030504040204" pitchFamily="34" charset="-120"/>
                <a:ea typeface="微軟正黑體" panose="020B0604030504040204" pitchFamily="34" charset="-120"/>
              </a:rPr>
              <a:t>…</a:t>
            </a:r>
            <a:r>
              <a:rPr lang="zh-TW" altLang="en-US" sz="3600" b="1" spc="50" dirty="0">
                <a:ln w="12700" cmpd="sng">
                  <a:noFill/>
                  <a:prstDash val="solid"/>
                </a:ln>
                <a:solidFill>
                  <a:schemeClr val="accent6">
                    <a:lumMod val="75000"/>
                  </a:schemeClr>
                </a:solidFill>
                <a:effectLst>
                  <a:glow rad="53100">
                    <a:schemeClr val="accent6">
                      <a:satMod val="180000"/>
                      <a:alpha val="30000"/>
                    </a:schemeClr>
                  </a:glow>
                </a:effectLst>
                <a:latin typeface="微軟正黑體" panose="020B0604030504040204" pitchFamily="34" charset="-120"/>
                <a:ea typeface="微軟正黑體" panose="020B0604030504040204" pitchFamily="34" charset="-120"/>
              </a:rPr>
              <a:t>你可以</a:t>
            </a:r>
          </a:p>
        </p:txBody>
      </p:sp>
      <p:sp>
        <p:nvSpPr>
          <p:cNvPr id="6" name="文字方塊 5">
            <a:extLst>
              <a:ext uri="{FF2B5EF4-FFF2-40B4-BE49-F238E27FC236}">
                <a16:creationId xmlns:a16="http://schemas.microsoft.com/office/drawing/2014/main" id="{EA3C3267-AEC9-4900-8D5D-F83DDFDE4247}"/>
              </a:ext>
            </a:extLst>
          </p:cNvPr>
          <p:cNvSpPr txBox="1"/>
          <p:nvPr/>
        </p:nvSpPr>
        <p:spPr>
          <a:xfrm>
            <a:off x="503548" y="4556076"/>
            <a:ext cx="8280920" cy="1200329"/>
          </a:xfrm>
          <a:prstGeom prst="rect">
            <a:avLst/>
          </a:prstGeom>
          <a:solidFill>
            <a:srgbClr val="FFFF99">
              <a:alpha val="65098"/>
            </a:srgbClr>
          </a:solidFill>
        </p:spPr>
        <p:txBody>
          <a:bodyPr wrap="square" rtlCol="0">
            <a:spAutoFit/>
          </a:bodyPr>
          <a:lstStyle/>
          <a:p>
            <a:pPr algn="ctr"/>
            <a:r>
              <a:rPr lang="zh-TW" altLang="en-US" sz="3600" b="1" spc="50" dirty="0">
                <a:ln w="12700" cmpd="sng">
                  <a:noFill/>
                  <a:prstDash val="solid"/>
                </a:ln>
                <a:solidFill>
                  <a:schemeClr val="accent5">
                    <a:lumMod val="75000"/>
                  </a:schemeClr>
                </a:solidFill>
                <a:effectLst>
                  <a:glow rad="53100">
                    <a:srgbClr val="4B14AA">
                      <a:satMod val="180000"/>
                      <a:alpha val="30000"/>
                    </a:srgbClr>
                  </a:glow>
                </a:effectLst>
                <a:latin typeface="微軟正黑體" panose="020B0604030504040204" pitchFamily="34" charset="-120"/>
                <a:ea typeface="微軟正黑體" panose="020B0604030504040204" pitchFamily="34" charset="-120"/>
              </a:rPr>
              <a:t>歡迎大家常來</a:t>
            </a:r>
            <a:r>
              <a:rPr lang="en-US" altLang="zh-TW" sz="3600" b="1" spc="50" dirty="0">
                <a:ln w="12700" cmpd="sng">
                  <a:noFill/>
                  <a:prstDash val="solid"/>
                </a:ln>
                <a:solidFill>
                  <a:schemeClr val="accent5">
                    <a:lumMod val="75000"/>
                  </a:schemeClr>
                </a:solidFill>
                <a:effectLst>
                  <a:glow rad="53100">
                    <a:srgbClr val="4B14AA">
                      <a:satMod val="180000"/>
                      <a:alpha val="30000"/>
                    </a:srgbClr>
                  </a:glow>
                </a:effectLst>
                <a:latin typeface="微軟正黑體" panose="020B0604030504040204" pitchFamily="34" charset="-120"/>
                <a:ea typeface="微軟正黑體" panose="020B0604030504040204" pitchFamily="34" charset="-120"/>
              </a:rPr>
              <a:t>TOV</a:t>
            </a:r>
            <a:r>
              <a:rPr lang="zh-TW" altLang="en-US" sz="3600" b="1" spc="50" dirty="0">
                <a:ln w="12700" cmpd="sng">
                  <a:noFill/>
                  <a:prstDash val="solid"/>
                </a:ln>
                <a:solidFill>
                  <a:schemeClr val="accent5">
                    <a:lumMod val="75000"/>
                  </a:schemeClr>
                </a:solidFill>
                <a:effectLst>
                  <a:glow rad="53100">
                    <a:srgbClr val="4B14AA">
                      <a:satMod val="180000"/>
                      <a:alpha val="30000"/>
                    </a:srgbClr>
                  </a:glow>
                </a:effectLst>
                <a:latin typeface="微軟正黑體" panose="020B0604030504040204" pitchFamily="34" charset="-120"/>
                <a:ea typeface="微軟正黑體" panose="020B0604030504040204" pitchFamily="34" charset="-120"/>
              </a:rPr>
              <a:t>粉絲團</a:t>
            </a:r>
            <a:endParaRPr lang="en-US" altLang="zh-TW" sz="3600" b="1" spc="50" dirty="0">
              <a:ln w="12700" cmpd="sng">
                <a:noFill/>
                <a:prstDash val="solid"/>
              </a:ln>
              <a:solidFill>
                <a:schemeClr val="accent5">
                  <a:lumMod val="75000"/>
                </a:schemeClr>
              </a:solidFill>
              <a:effectLst>
                <a:glow rad="53100">
                  <a:srgbClr val="4B14AA">
                    <a:satMod val="180000"/>
                    <a:alpha val="30000"/>
                  </a:srgbClr>
                </a:glow>
              </a:effectLst>
              <a:latin typeface="微軟正黑體" panose="020B0604030504040204" pitchFamily="34" charset="-120"/>
              <a:ea typeface="微軟正黑體" panose="020B0604030504040204" pitchFamily="34" charset="-120"/>
            </a:endParaRPr>
          </a:p>
          <a:p>
            <a:pPr algn="ctr"/>
            <a:r>
              <a:rPr lang="zh-TW" altLang="en-US" sz="3600" b="1" spc="50" dirty="0">
                <a:ln w="12700" cmpd="sng">
                  <a:noFill/>
                  <a:prstDash val="solid"/>
                </a:ln>
                <a:solidFill>
                  <a:schemeClr val="accent5">
                    <a:lumMod val="75000"/>
                  </a:schemeClr>
                </a:solidFill>
                <a:effectLst>
                  <a:glow rad="53100">
                    <a:srgbClr val="4B14AA">
                      <a:satMod val="180000"/>
                      <a:alpha val="30000"/>
                    </a:srgbClr>
                  </a:glow>
                </a:effectLst>
                <a:latin typeface="微軟正黑體" panose="020B0604030504040204" pitchFamily="34" charset="-120"/>
                <a:ea typeface="微軟正黑體" panose="020B0604030504040204" pitchFamily="34" charset="-120"/>
              </a:rPr>
              <a:t>關注志工招募最新消息</a:t>
            </a:r>
          </a:p>
        </p:txBody>
      </p:sp>
      <p:pic>
        <p:nvPicPr>
          <p:cNvPr id="7" name="圖片 6">
            <a:extLst>
              <a:ext uri="{FF2B5EF4-FFF2-40B4-BE49-F238E27FC236}">
                <a16:creationId xmlns:a16="http://schemas.microsoft.com/office/drawing/2014/main" id="{C79089BB-A5D3-4B6C-A9B5-BE34A7A25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861048"/>
            <a:ext cx="1651948" cy="360040"/>
          </a:xfrm>
          <a:prstGeom prst="rect">
            <a:avLst/>
          </a:prstGeom>
        </p:spPr>
      </p:pic>
    </p:spTree>
    <p:extLst>
      <p:ext uri="{BB962C8B-B14F-4D97-AF65-F5344CB8AC3E}">
        <p14:creationId xmlns:p14="http://schemas.microsoft.com/office/powerpoint/2010/main" val="22442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Documents and Settings\y.f.jou\My Documents\我已接收的檔案\ICDF\0801Card-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a:extLst>
              <a:ext uri="{FF2B5EF4-FFF2-40B4-BE49-F238E27FC236}">
                <a16:creationId xmlns:a16="http://schemas.microsoft.com/office/drawing/2014/main" id="{F09FC1AE-1DF5-4DE6-B08E-DB7D0F84F4F4}"/>
              </a:ext>
            </a:extLst>
          </p:cNvPr>
          <p:cNvSpPr txBox="1"/>
          <p:nvPr/>
        </p:nvSpPr>
        <p:spPr>
          <a:xfrm>
            <a:off x="1722487" y="3501008"/>
            <a:ext cx="3569593" cy="769441"/>
          </a:xfrm>
          <a:prstGeom prst="rect">
            <a:avLst/>
          </a:prstGeom>
          <a:noFill/>
        </p:spPr>
        <p:txBody>
          <a:bodyPr wrap="square" rtlCol="0">
            <a:spAutoFit/>
          </a:bodyPr>
          <a:lstStyle/>
          <a:p>
            <a:r>
              <a:rPr lang="zh-TW" altLang="en-US" sz="4400" dirty="0"/>
              <a:t>綜合討論</a:t>
            </a:r>
          </a:p>
        </p:txBody>
      </p:sp>
    </p:spTree>
    <p:extLst>
      <p:ext uri="{BB962C8B-B14F-4D97-AF65-F5344CB8AC3E}">
        <p14:creationId xmlns:p14="http://schemas.microsoft.com/office/powerpoint/2010/main" val="232566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bwMode="auto">
          <a:xfrm>
            <a:off x="2339752" y="1568405"/>
            <a:ext cx="3587452" cy="492443"/>
          </a:xfrm>
          <a:prstGeom prst="rect">
            <a:avLst/>
          </a:prstGeom>
          <a:gradFill rotWithShape="0">
            <a:gsLst>
              <a:gs pos="0">
                <a:srgbClr val="CCFF99">
                  <a:alpha val="39000"/>
                </a:srgbClr>
              </a:gs>
              <a:gs pos="37000">
                <a:srgbClr val="FFFFCC"/>
              </a:gs>
              <a:gs pos="100000">
                <a:srgbClr val="CCFF99"/>
              </a:gs>
            </a:gsLst>
            <a:lin ang="5400000" scaled="1"/>
          </a:gra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1200" cap="none" spc="0" normalizeH="0" baseline="0" noProof="0">
              <a:ln>
                <a:noFill/>
              </a:ln>
              <a:solidFill>
                <a:srgbClr val="0000FF"/>
              </a:solidFill>
              <a:effectLst/>
              <a:uLnTx/>
              <a:uFillTx/>
              <a:latin typeface="華康粗黑體(P)" pitchFamily="34" charset="-120"/>
              <a:ea typeface="華康粗黑體(P)" pitchFamily="34" charset="-120"/>
              <a:cs typeface="+mn-cs"/>
            </a:endParaRPr>
          </a:p>
        </p:txBody>
      </p:sp>
      <p:sp>
        <p:nvSpPr>
          <p:cNvPr id="2" name="Arc 2"/>
          <p:cNvSpPr>
            <a:spLocks/>
          </p:cNvSpPr>
          <p:nvPr/>
        </p:nvSpPr>
        <p:spPr bwMode="auto">
          <a:xfrm rot="10800000">
            <a:off x="2544763" y="1600200"/>
            <a:ext cx="3248025" cy="3573463"/>
          </a:xfrm>
          <a:custGeom>
            <a:avLst/>
            <a:gdLst>
              <a:gd name="T0" fmla="*/ 2147483647 w 31437"/>
              <a:gd name="T1" fmla="*/ 2147483647 h 34574"/>
              <a:gd name="T2" fmla="*/ 2147483647 w 31437"/>
              <a:gd name="T3" fmla="*/ 0 h 34574"/>
              <a:gd name="T4" fmla="*/ 2147483647 w 31437"/>
              <a:gd name="T5" fmla="*/ 2147483647 h 34574"/>
              <a:gd name="T6" fmla="*/ 0 60000 65536"/>
              <a:gd name="T7" fmla="*/ 0 60000 65536"/>
              <a:gd name="T8" fmla="*/ 0 60000 65536"/>
            </a:gdLst>
            <a:ahLst/>
            <a:cxnLst>
              <a:cxn ang="T6">
                <a:pos x="T0" y="T1"/>
              </a:cxn>
              <a:cxn ang="T7">
                <a:pos x="T2" y="T3"/>
              </a:cxn>
              <a:cxn ang="T8">
                <a:pos x="T4" y="T5"/>
              </a:cxn>
            </a:cxnLst>
            <a:rect l="0" t="0" r="r" b="b"/>
            <a:pathLst>
              <a:path w="31437" h="34574" fill="none" extrusionOk="0">
                <a:moveTo>
                  <a:pt x="31437" y="32204"/>
                </a:moveTo>
                <a:cubicBezTo>
                  <a:pt x="28391" y="33761"/>
                  <a:pt x="25020" y="34573"/>
                  <a:pt x="21600" y="34574"/>
                </a:cubicBezTo>
                <a:cubicBezTo>
                  <a:pt x="9670" y="34574"/>
                  <a:pt x="0" y="24903"/>
                  <a:pt x="0" y="12974"/>
                </a:cubicBezTo>
                <a:cubicBezTo>
                  <a:pt x="-1" y="8294"/>
                  <a:pt x="1519" y="3741"/>
                  <a:pt x="4330" y="0"/>
                </a:cubicBezTo>
              </a:path>
              <a:path w="31437" h="34574" stroke="0" extrusionOk="0">
                <a:moveTo>
                  <a:pt x="31437" y="32204"/>
                </a:moveTo>
                <a:cubicBezTo>
                  <a:pt x="28391" y="33761"/>
                  <a:pt x="25020" y="34573"/>
                  <a:pt x="21600" y="34574"/>
                </a:cubicBezTo>
                <a:cubicBezTo>
                  <a:pt x="9670" y="34574"/>
                  <a:pt x="0" y="24903"/>
                  <a:pt x="0" y="12974"/>
                </a:cubicBezTo>
                <a:cubicBezTo>
                  <a:pt x="-1" y="8294"/>
                  <a:pt x="1519" y="3741"/>
                  <a:pt x="4330" y="0"/>
                </a:cubicBezTo>
                <a:lnTo>
                  <a:pt x="21600" y="12974"/>
                </a:lnTo>
                <a:lnTo>
                  <a:pt x="31437" y="32204"/>
                </a:lnTo>
                <a:close/>
              </a:path>
            </a:pathLst>
          </a:custGeom>
          <a:solidFill>
            <a:srgbClr val="99CC00">
              <a:alpha val="30196"/>
            </a:srgbClr>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3" name="Line 4"/>
          <p:cNvSpPr>
            <a:spLocks noChangeShapeType="1"/>
          </p:cNvSpPr>
          <p:nvPr/>
        </p:nvSpPr>
        <p:spPr bwMode="auto">
          <a:xfrm flipV="1">
            <a:off x="152400" y="4267200"/>
            <a:ext cx="2590800" cy="1447800"/>
          </a:xfrm>
          <a:prstGeom prst="line">
            <a:avLst/>
          </a:prstGeom>
          <a:noFill/>
          <a:ln w="38100">
            <a:solidFill>
              <a:srgbClr val="99CC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4" name="AutoShape 6"/>
          <p:cNvSpPr>
            <a:spLocks noChangeArrowheads="1"/>
          </p:cNvSpPr>
          <p:nvPr/>
        </p:nvSpPr>
        <p:spPr bwMode="auto">
          <a:xfrm>
            <a:off x="4076700" y="1104900"/>
            <a:ext cx="3009900" cy="3009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28" y="10800"/>
                </a:moveTo>
                <a:cubicBezTo>
                  <a:pt x="2928" y="15148"/>
                  <a:pt x="6452" y="18672"/>
                  <a:pt x="10800" y="18672"/>
                </a:cubicBezTo>
                <a:cubicBezTo>
                  <a:pt x="15148" y="18672"/>
                  <a:pt x="18672" y="15148"/>
                  <a:pt x="18672" y="10800"/>
                </a:cubicBezTo>
                <a:cubicBezTo>
                  <a:pt x="18672" y="6452"/>
                  <a:pt x="15148" y="2928"/>
                  <a:pt x="10800" y="2928"/>
                </a:cubicBezTo>
                <a:cubicBezTo>
                  <a:pt x="6452" y="2928"/>
                  <a:pt x="2928" y="6452"/>
                  <a:pt x="2928" y="10800"/>
                </a:cubicBezTo>
                <a:close/>
              </a:path>
            </a:pathLst>
          </a:custGeom>
          <a:solidFill>
            <a:srgbClr val="99CC00">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5" name="Arc 7"/>
          <p:cNvSpPr>
            <a:spLocks/>
          </p:cNvSpPr>
          <p:nvPr/>
        </p:nvSpPr>
        <p:spPr bwMode="auto">
          <a:xfrm>
            <a:off x="4308475" y="1349375"/>
            <a:ext cx="2530475" cy="252730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1034" y="12174"/>
                </a:moveTo>
                <a:cubicBezTo>
                  <a:pt x="42459" y="15112"/>
                  <a:pt x="43200" y="18334"/>
                  <a:pt x="43200" y="21600"/>
                </a:cubicBezTo>
                <a:cubicBezTo>
                  <a:pt x="43200" y="33529"/>
                  <a:pt x="33529" y="43200"/>
                  <a:pt x="21600" y="43200"/>
                </a:cubicBezTo>
                <a:cubicBezTo>
                  <a:pt x="9670" y="43200"/>
                  <a:pt x="0" y="33529"/>
                  <a:pt x="0" y="21600"/>
                </a:cubicBezTo>
                <a:cubicBezTo>
                  <a:pt x="0" y="9670"/>
                  <a:pt x="9670" y="0"/>
                  <a:pt x="21600" y="0"/>
                </a:cubicBezTo>
                <a:cubicBezTo>
                  <a:pt x="24865" y="-1"/>
                  <a:pt x="28089" y="740"/>
                  <a:pt x="31027" y="2166"/>
                </a:cubicBezTo>
              </a:path>
              <a:path w="43200" h="43200" stroke="0" extrusionOk="0">
                <a:moveTo>
                  <a:pt x="41034" y="12174"/>
                </a:moveTo>
                <a:cubicBezTo>
                  <a:pt x="42459" y="15112"/>
                  <a:pt x="43200" y="18334"/>
                  <a:pt x="43200" y="21600"/>
                </a:cubicBezTo>
                <a:cubicBezTo>
                  <a:pt x="43200" y="33529"/>
                  <a:pt x="33529" y="43200"/>
                  <a:pt x="21600" y="43200"/>
                </a:cubicBezTo>
                <a:cubicBezTo>
                  <a:pt x="9670" y="43200"/>
                  <a:pt x="0" y="33529"/>
                  <a:pt x="0" y="21600"/>
                </a:cubicBezTo>
                <a:cubicBezTo>
                  <a:pt x="0" y="9670"/>
                  <a:pt x="9670" y="0"/>
                  <a:pt x="21600" y="0"/>
                </a:cubicBezTo>
                <a:cubicBezTo>
                  <a:pt x="24865" y="-1"/>
                  <a:pt x="28089" y="740"/>
                  <a:pt x="31027" y="2166"/>
                </a:cubicBezTo>
                <a:lnTo>
                  <a:pt x="21600" y="21600"/>
                </a:lnTo>
                <a:lnTo>
                  <a:pt x="41034" y="12174"/>
                </a:lnTo>
                <a:close/>
              </a:path>
            </a:pathLst>
          </a:custGeom>
          <a:noFill/>
          <a:ln w="15875">
            <a:solidFill>
              <a:srgbClr val="FFFFFF"/>
            </a:solidFill>
            <a:round/>
            <a:headEn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6" name="AutoShape 8"/>
          <p:cNvSpPr>
            <a:spLocks noChangeArrowheads="1"/>
          </p:cNvSpPr>
          <p:nvPr/>
        </p:nvSpPr>
        <p:spPr bwMode="auto">
          <a:xfrm>
            <a:off x="455613" y="3429000"/>
            <a:ext cx="2590800" cy="2590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28" y="10800"/>
                </a:moveTo>
                <a:cubicBezTo>
                  <a:pt x="2928" y="15148"/>
                  <a:pt x="6452" y="18672"/>
                  <a:pt x="10800" y="18672"/>
                </a:cubicBezTo>
                <a:cubicBezTo>
                  <a:pt x="15148" y="18672"/>
                  <a:pt x="18672" y="15148"/>
                  <a:pt x="18672" y="10800"/>
                </a:cubicBezTo>
                <a:cubicBezTo>
                  <a:pt x="18672" y="6452"/>
                  <a:pt x="15148" y="2928"/>
                  <a:pt x="10800" y="2928"/>
                </a:cubicBezTo>
                <a:cubicBezTo>
                  <a:pt x="6452" y="2928"/>
                  <a:pt x="2928" y="6452"/>
                  <a:pt x="2928" y="10800"/>
                </a:cubicBezTo>
                <a:close/>
              </a:path>
            </a:pathLst>
          </a:custGeom>
          <a:solidFill>
            <a:srgbClr val="99CC00">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7" name="Arc 9"/>
          <p:cNvSpPr>
            <a:spLocks/>
          </p:cNvSpPr>
          <p:nvPr/>
        </p:nvSpPr>
        <p:spPr bwMode="auto">
          <a:xfrm>
            <a:off x="1295400" y="2778125"/>
            <a:ext cx="2676525" cy="3289300"/>
          </a:xfrm>
          <a:custGeom>
            <a:avLst/>
            <a:gdLst>
              <a:gd name="T0" fmla="*/ 2147483647 w 25898"/>
              <a:gd name="T1" fmla="*/ 2147483647 h 31820"/>
              <a:gd name="T2" fmla="*/ 2147483647 w 25898"/>
              <a:gd name="T3" fmla="*/ 0 h 31820"/>
              <a:gd name="T4" fmla="*/ 2147483647 w 25898"/>
              <a:gd name="T5" fmla="*/ 2147483647 h 31820"/>
              <a:gd name="T6" fmla="*/ 0 60000 65536"/>
              <a:gd name="T7" fmla="*/ 0 60000 65536"/>
              <a:gd name="T8" fmla="*/ 0 60000 65536"/>
            </a:gdLst>
            <a:ahLst/>
            <a:cxnLst>
              <a:cxn ang="T6">
                <a:pos x="T0" y="T1"/>
              </a:cxn>
              <a:cxn ang="T7">
                <a:pos x="T2" y="T3"/>
              </a:cxn>
              <a:cxn ang="T8">
                <a:pos x="T4" y="T5"/>
              </a:cxn>
            </a:cxnLst>
            <a:rect l="0" t="0" r="r" b="b"/>
            <a:pathLst>
              <a:path w="25898" h="31820" fill="none" extrusionOk="0">
                <a:moveTo>
                  <a:pt x="25898" y="31388"/>
                </a:moveTo>
                <a:cubicBezTo>
                  <a:pt x="24483" y="31675"/>
                  <a:pt x="23043" y="31819"/>
                  <a:pt x="21600" y="31820"/>
                </a:cubicBezTo>
                <a:cubicBezTo>
                  <a:pt x="9670" y="31820"/>
                  <a:pt x="0" y="22149"/>
                  <a:pt x="0" y="10220"/>
                </a:cubicBezTo>
                <a:cubicBezTo>
                  <a:pt x="-1" y="6653"/>
                  <a:pt x="883" y="3142"/>
                  <a:pt x="2570" y="-1"/>
                </a:cubicBezTo>
              </a:path>
              <a:path w="25898" h="31820" stroke="0" extrusionOk="0">
                <a:moveTo>
                  <a:pt x="25898" y="31388"/>
                </a:moveTo>
                <a:cubicBezTo>
                  <a:pt x="24483" y="31675"/>
                  <a:pt x="23043" y="31819"/>
                  <a:pt x="21600" y="31820"/>
                </a:cubicBezTo>
                <a:cubicBezTo>
                  <a:pt x="9670" y="31820"/>
                  <a:pt x="0" y="22149"/>
                  <a:pt x="0" y="10220"/>
                </a:cubicBezTo>
                <a:cubicBezTo>
                  <a:pt x="-1" y="6653"/>
                  <a:pt x="883" y="3142"/>
                  <a:pt x="2570" y="-1"/>
                </a:cubicBezTo>
                <a:lnTo>
                  <a:pt x="21600" y="10220"/>
                </a:lnTo>
                <a:lnTo>
                  <a:pt x="25898" y="31388"/>
                </a:lnTo>
                <a:close/>
              </a:path>
            </a:pathLst>
          </a:custGeom>
          <a:solidFill>
            <a:srgbClr val="99CC00">
              <a:alpha val="30196"/>
            </a:srgbClr>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8" name="Line 10"/>
          <p:cNvSpPr>
            <a:spLocks noChangeShapeType="1"/>
          </p:cNvSpPr>
          <p:nvPr/>
        </p:nvSpPr>
        <p:spPr bwMode="auto">
          <a:xfrm>
            <a:off x="2233613" y="3479800"/>
            <a:ext cx="2663825" cy="0"/>
          </a:xfrm>
          <a:prstGeom prst="line">
            <a:avLst/>
          </a:prstGeom>
          <a:noFill/>
          <a:ln w="9525">
            <a:solidFill>
              <a:srgbClr val="FFFFFF">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9" name="Arc 11"/>
          <p:cNvSpPr>
            <a:spLocks/>
          </p:cNvSpPr>
          <p:nvPr/>
        </p:nvSpPr>
        <p:spPr bwMode="auto">
          <a:xfrm>
            <a:off x="692150" y="3657600"/>
            <a:ext cx="2111375" cy="210820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2448" y="15953"/>
                </a:moveTo>
                <a:cubicBezTo>
                  <a:pt x="42947" y="17793"/>
                  <a:pt x="43200" y="19692"/>
                  <a:pt x="43200" y="21600"/>
                </a:cubicBezTo>
                <a:cubicBezTo>
                  <a:pt x="43200" y="33529"/>
                  <a:pt x="33529" y="43200"/>
                  <a:pt x="21600" y="43200"/>
                </a:cubicBezTo>
                <a:cubicBezTo>
                  <a:pt x="9670" y="43200"/>
                  <a:pt x="0" y="33529"/>
                  <a:pt x="0" y="21600"/>
                </a:cubicBezTo>
                <a:cubicBezTo>
                  <a:pt x="0" y="9670"/>
                  <a:pt x="9670" y="0"/>
                  <a:pt x="21600" y="0"/>
                </a:cubicBezTo>
                <a:cubicBezTo>
                  <a:pt x="22347" y="-1"/>
                  <a:pt x="23095" y="38"/>
                  <a:pt x="23838" y="116"/>
                </a:cubicBezTo>
              </a:path>
              <a:path w="43200" h="43200" stroke="0" extrusionOk="0">
                <a:moveTo>
                  <a:pt x="42448" y="15953"/>
                </a:moveTo>
                <a:cubicBezTo>
                  <a:pt x="42947" y="17793"/>
                  <a:pt x="43200" y="19692"/>
                  <a:pt x="43200" y="21600"/>
                </a:cubicBezTo>
                <a:cubicBezTo>
                  <a:pt x="43200" y="33529"/>
                  <a:pt x="33529" y="43200"/>
                  <a:pt x="21600" y="43200"/>
                </a:cubicBezTo>
                <a:cubicBezTo>
                  <a:pt x="9670" y="43200"/>
                  <a:pt x="0" y="33529"/>
                  <a:pt x="0" y="21600"/>
                </a:cubicBezTo>
                <a:cubicBezTo>
                  <a:pt x="0" y="9670"/>
                  <a:pt x="9670" y="0"/>
                  <a:pt x="21600" y="0"/>
                </a:cubicBezTo>
                <a:cubicBezTo>
                  <a:pt x="22347" y="-1"/>
                  <a:pt x="23095" y="38"/>
                  <a:pt x="23838" y="116"/>
                </a:cubicBezTo>
                <a:lnTo>
                  <a:pt x="21600" y="21600"/>
                </a:lnTo>
                <a:lnTo>
                  <a:pt x="42448" y="15953"/>
                </a:lnTo>
                <a:close/>
              </a:path>
            </a:pathLst>
          </a:custGeom>
          <a:noFill/>
          <a:ln w="15875">
            <a:solidFill>
              <a:srgbClr val="FFFF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10" name="AutoShape 12"/>
          <p:cNvSpPr>
            <a:spLocks noChangeArrowheads="1"/>
          </p:cNvSpPr>
          <p:nvPr/>
        </p:nvSpPr>
        <p:spPr bwMode="auto">
          <a:xfrm>
            <a:off x="2009775" y="2255838"/>
            <a:ext cx="3162300" cy="3162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28" y="10800"/>
                </a:moveTo>
                <a:cubicBezTo>
                  <a:pt x="2928" y="15148"/>
                  <a:pt x="6452" y="18672"/>
                  <a:pt x="10800" y="18672"/>
                </a:cubicBezTo>
                <a:cubicBezTo>
                  <a:pt x="15148" y="18672"/>
                  <a:pt x="18672" y="15148"/>
                  <a:pt x="18672" y="10800"/>
                </a:cubicBezTo>
                <a:cubicBezTo>
                  <a:pt x="18672" y="6452"/>
                  <a:pt x="15148" y="2928"/>
                  <a:pt x="10800" y="2928"/>
                </a:cubicBezTo>
                <a:cubicBezTo>
                  <a:pt x="6452" y="2928"/>
                  <a:pt x="2928" y="6452"/>
                  <a:pt x="2928" y="10800"/>
                </a:cubicBezTo>
                <a:close/>
              </a:path>
            </a:pathLst>
          </a:custGeom>
          <a:solidFill>
            <a:srgbClr val="99CC00">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11" name="Line 13"/>
          <p:cNvSpPr>
            <a:spLocks noChangeShapeType="1"/>
          </p:cNvSpPr>
          <p:nvPr/>
        </p:nvSpPr>
        <p:spPr bwMode="auto">
          <a:xfrm flipH="1">
            <a:off x="4495800" y="381000"/>
            <a:ext cx="4572000" cy="2895600"/>
          </a:xfrm>
          <a:prstGeom prst="line">
            <a:avLst/>
          </a:prstGeom>
          <a:noFill/>
          <a:ln w="38100">
            <a:solidFill>
              <a:srgbClr val="99CC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12" name="Oval 14"/>
          <p:cNvSpPr>
            <a:spLocks noChangeArrowheads="1"/>
          </p:cNvSpPr>
          <p:nvPr/>
        </p:nvSpPr>
        <p:spPr bwMode="auto">
          <a:xfrm>
            <a:off x="2601913" y="2781300"/>
            <a:ext cx="2057400" cy="2019300"/>
          </a:xfrm>
          <a:prstGeom prst="ellipse">
            <a:avLst/>
          </a:prstGeom>
          <a:gradFill rotWithShape="1">
            <a:gsLst>
              <a:gs pos="0">
                <a:srgbClr val="0000FF"/>
              </a:gs>
              <a:gs pos="100000">
                <a:srgbClr val="000043"/>
              </a:gs>
            </a:gsLst>
            <a:path path="rect">
              <a:fillToRect r="100000" b="100000"/>
            </a:path>
          </a:gradFill>
          <a:ln w="158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財團法人國際合</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作發展基金會</a:t>
            </a:r>
          </a:p>
        </p:txBody>
      </p:sp>
      <p:sp>
        <p:nvSpPr>
          <p:cNvPr id="13" name="Arc 15"/>
          <p:cNvSpPr>
            <a:spLocks/>
          </p:cNvSpPr>
          <p:nvPr/>
        </p:nvSpPr>
        <p:spPr bwMode="auto">
          <a:xfrm>
            <a:off x="2235200" y="2484438"/>
            <a:ext cx="2682875" cy="2679700"/>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8381" y="8001"/>
                </a:moveTo>
                <a:cubicBezTo>
                  <a:pt x="41499" y="11847"/>
                  <a:pt x="43200" y="16648"/>
                  <a:pt x="43200" y="21600"/>
                </a:cubicBezTo>
                <a:cubicBezTo>
                  <a:pt x="43200" y="33529"/>
                  <a:pt x="33529" y="43200"/>
                  <a:pt x="21600" y="43200"/>
                </a:cubicBezTo>
                <a:cubicBezTo>
                  <a:pt x="9670" y="43200"/>
                  <a:pt x="0" y="33529"/>
                  <a:pt x="0" y="21600"/>
                </a:cubicBezTo>
                <a:cubicBezTo>
                  <a:pt x="0" y="9670"/>
                  <a:pt x="9670" y="0"/>
                  <a:pt x="21600" y="0"/>
                </a:cubicBezTo>
                <a:cubicBezTo>
                  <a:pt x="26596" y="-1"/>
                  <a:pt x="31439" y="1732"/>
                  <a:pt x="35301" y="4902"/>
                </a:cubicBezTo>
              </a:path>
              <a:path w="43200" h="43200" stroke="0" extrusionOk="0">
                <a:moveTo>
                  <a:pt x="38381" y="8001"/>
                </a:moveTo>
                <a:cubicBezTo>
                  <a:pt x="41499" y="11847"/>
                  <a:pt x="43200" y="16648"/>
                  <a:pt x="43200" y="21600"/>
                </a:cubicBezTo>
                <a:cubicBezTo>
                  <a:pt x="43200" y="33529"/>
                  <a:pt x="33529" y="43200"/>
                  <a:pt x="21600" y="43200"/>
                </a:cubicBezTo>
                <a:cubicBezTo>
                  <a:pt x="9670" y="43200"/>
                  <a:pt x="0" y="33529"/>
                  <a:pt x="0" y="21600"/>
                </a:cubicBezTo>
                <a:cubicBezTo>
                  <a:pt x="0" y="9670"/>
                  <a:pt x="9670" y="0"/>
                  <a:pt x="21600" y="0"/>
                </a:cubicBezTo>
                <a:cubicBezTo>
                  <a:pt x="26596" y="-1"/>
                  <a:pt x="31439" y="1732"/>
                  <a:pt x="35301" y="4902"/>
                </a:cubicBezTo>
                <a:lnTo>
                  <a:pt x="21600" y="21600"/>
                </a:lnTo>
                <a:lnTo>
                  <a:pt x="38381" y="8001"/>
                </a:lnTo>
                <a:close/>
              </a:path>
            </a:pathLst>
          </a:custGeom>
          <a:noFill/>
          <a:ln w="15875">
            <a:solidFill>
              <a:srgbClr val="FFFF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14" name="Line 16"/>
          <p:cNvSpPr>
            <a:spLocks noChangeShapeType="1"/>
          </p:cNvSpPr>
          <p:nvPr/>
        </p:nvSpPr>
        <p:spPr bwMode="auto">
          <a:xfrm flipV="1">
            <a:off x="152400" y="4267200"/>
            <a:ext cx="2590800" cy="144780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15" name="Line 17"/>
          <p:cNvSpPr>
            <a:spLocks noChangeShapeType="1"/>
          </p:cNvSpPr>
          <p:nvPr/>
        </p:nvSpPr>
        <p:spPr bwMode="auto">
          <a:xfrm flipH="1">
            <a:off x="4495800" y="381000"/>
            <a:ext cx="4572000" cy="2895600"/>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16" name="Oval 18"/>
          <p:cNvSpPr>
            <a:spLocks noChangeArrowheads="1"/>
          </p:cNvSpPr>
          <p:nvPr/>
        </p:nvSpPr>
        <p:spPr bwMode="auto">
          <a:xfrm>
            <a:off x="990600" y="3962400"/>
            <a:ext cx="1543050" cy="1543050"/>
          </a:xfrm>
          <a:prstGeom prst="ellipse">
            <a:avLst/>
          </a:prstGeom>
          <a:solidFill>
            <a:srgbClr val="FFC000"/>
          </a:solidFill>
          <a:ln w="1587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海外經濟</a:t>
            </a:r>
            <a:br>
              <a:rPr kumimoji="0" lang="zh-TW" altLang="en-US" sz="20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br>
            <a:r>
              <a:rPr kumimoji="0" lang="zh-TW" altLang="en-US" sz="20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合作發展基金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管理委員會</a:t>
            </a:r>
          </a:p>
        </p:txBody>
      </p:sp>
      <p:sp>
        <p:nvSpPr>
          <p:cNvPr id="17" name="Oval 19"/>
          <p:cNvSpPr>
            <a:spLocks noChangeArrowheads="1"/>
          </p:cNvSpPr>
          <p:nvPr/>
        </p:nvSpPr>
        <p:spPr bwMode="auto">
          <a:xfrm>
            <a:off x="4724400" y="1828800"/>
            <a:ext cx="1676400" cy="1676400"/>
          </a:xfrm>
          <a:prstGeom prst="ellipse">
            <a:avLst/>
          </a:prstGeom>
          <a:solidFill>
            <a:schemeClr val="bg1">
              <a:lumMod val="75000"/>
            </a:schemeClr>
          </a:solidFill>
          <a:ln w="1587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海外技術</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合作委員會</a:t>
            </a:r>
          </a:p>
        </p:txBody>
      </p:sp>
      <p:sp>
        <p:nvSpPr>
          <p:cNvPr id="18" name="Oval 20"/>
          <p:cNvSpPr>
            <a:spLocks noChangeArrowheads="1"/>
          </p:cNvSpPr>
          <p:nvPr/>
        </p:nvSpPr>
        <p:spPr bwMode="auto">
          <a:xfrm>
            <a:off x="6248400" y="1295400"/>
            <a:ext cx="1066800" cy="1066800"/>
          </a:xfrm>
          <a:prstGeom prst="ellipse">
            <a:avLst/>
          </a:prstGeom>
          <a:solidFill>
            <a:schemeClr val="bg1">
              <a:lumMod val="50000"/>
            </a:schemeClr>
          </a:solid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中非技術</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合作委員會</a:t>
            </a:r>
          </a:p>
        </p:txBody>
      </p:sp>
      <p:sp>
        <p:nvSpPr>
          <p:cNvPr id="19" name="Oval 21"/>
          <p:cNvSpPr>
            <a:spLocks noChangeArrowheads="1"/>
          </p:cNvSpPr>
          <p:nvPr/>
        </p:nvSpPr>
        <p:spPr bwMode="auto">
          <a:xfrm>
            <a:off x="7239000" y="838200"/>
            <a:ext cx="838200" cy="838200"/>
          </a:xfrm>
          <a:prstGeom prst="ellipse">
            <a:avLst/>
          </a:prstGeom>
          <a:solidFill>
            <a:schemeClr val="bg1">
              <a:lumMod val="25000"/>
            </a:schemeClr>
          </a:solidFill>
          <a:ln w="9525">
            <a:solidFill>
              <a:schemeClr val="tx1"/>
            </a:solid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先鋒案</a:t>
            </a:r>
            <a:b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br>
            <a: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執行小組</a:t>
            </a:r>
          </a:p>
        </p:txBody>
      </p:sp>
      <p:sp>
        <p:nvSpPr>
          <p:cNvPr id="20" name="Oval 22"/>
          <p:cNvSpPr>
            <a:spLocks noChangeArrowheads="1"/>
          </p:cNvSpPr>
          <p:nvPr/>
        </p:nvSpPr>
        <p:spPr bwMode="auto">
          <a:xfrm>
            <a:off x="8183498" y="404664"/>
            <a:ext cx="852998" cy="838200"/>
          </a:xfrm>
          <a:prstGeom prst="ellipse">
            <a:avLst/>
          </a:prstGeom>
          <a:solidFill>
            <a:schemeClr val="bg1">
              <a:lumMod val="10000"/>
            </a:schemeClr>
          </a:solidFill>
          <a:ln w="9525">
            <a:solidFill>
              <a:schemeClr val="tx1"/>
            </a:solidFill>
            <a:round/>
            <a:headEnd/>
            <a:tailE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首派農耕</a:t>
            </a:r>
            <a:b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br>
            <a:r>
              <a:rPr kumimoji="0" lang="zh-TW" altLang="en-US" sz="1600" b="0"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隊赴越南</a:t>
            </a:r>
          </a:p>
        </p:txBody>
      </p:sp>
      <p:sp>
        <p:nvSpPr>
          <p:cNvPr id="21" name="Text Box 23"/>
          <p:cNvSpPr txBox="1">
            <a:spLocks noChangeArrowheads="1"/>
          </p:cNvSpPr>
          <p:nvPr/>
        </p:nvSpPr>
        <p:spPr bwMode="auto">
          <a:xfrm>
            <a:off x="7745643" y="116632"/>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b="1">
                <a:solidFill>
                  <a:srgbClr val="0000FF"/>
                </a:solidFill>
                <a:latin typeface="華康粗黑體(P)" pitchFamily="34" charset="-120"/>
                <a:ea typeface="華康粗黑體(P)" pitchFamily="34" charset="-120"/>
              </a:defRPr>
            </a:lvl1pPr>
            <a:lvl2pPr marL="742950" indent="-285750" eaLnBrk="0" hangingPunct="0">
              <a:defRPr kumimoji="1" sz="3200" b="1">
                <a:solidFill>
                  <a:srgbClr val="0000FF"/>
                </a:solidFill>
                <a:latin typeface="華康粗黑體(P)" pitchFamily="34" charset="-120"/>
                <a:ea typeface="華康粗黑體(P)" pitchFamily="34" charset="-120"/>
              </a:defRPr>
            </a:lvl2pPr>
            <a:lvl3pPr marL="1143000" indent="-228600" eaLnBrk="0" hangingPunct="0">
              <a:defRPr kumimoji="1" sz="3200" b="1">
                <a:solidFill>
                  <a:srgbClr val="0000FF"/>
                </a:solidFill>
                <a:latin typeface="華康粗黑體(P)" pitchFamily="34" charset="-120"/>
                <a:ea typeface="華康粗黑體(P)" pitchFamily="34" charset="-120"/>
              </a:defRPr>
            </a:lvl3pPr>
            <a:lvl4pPr marL="1600200" indent="-228600" eaLnBrk="0" hangingPunct="0">
              <a:defRPr kumimoji="1" sz="3200" b="1">
                <a:solidFill>
                  <a:srgbClr val="0000FF"/>
                </a:solidFill>
                <a:latin typeface="華康粗黑體(P)" pitchFamily="34" charset="-120"/>
                <a:ea typeface="華康粗黑體(P)" pitchFamily="34" charset="-120"/>
              </a:defRPr>
            </a:lvl4pPr>
            <a:lvl5pPr marL="2057400" indent="-228600" eaLnBrk="0" hangingPunct="0">
              <a:defRPr kumimoji="1" sz="3200" b="1">
                <a:solidFill>
                  <a:srgbClr val="0000FF"/>
                </a:solidFill>
                <a:latin typeface="華康粗黑體(P)" pitchFamily="34" charset="-120"/>
                <a:ea typeface="華康粗黑體(P)" pitchFamily="34" charset="-120"/>
              </a:defRPr>
            </a:lvl5pPr>
            <a:lvl6pPr marL="25146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6pPr>
            <a:lvl7pPr marL="29718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7pPr>
            <a:lvl8pPr marL="34290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8pPr>
            <a:lvl9pPr marL="38862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1600" b="1" i="0" u="none" strike="noStrike" kern="1200" cap="none" spc="0" normalizeH="0" baseline="0" noProof="0" dirty="0">
                <a:ln>
                  <a:noFill/>
                </a:ln>
                <a:solidFill>
                  <a:srgbClr val="003300"/>
                </a:solidFill>
                <a:effectLst/>
                <a:uLnTx/>
                <a:uFillTx/>
                <a:latin typeface="微軟正黑體" panose="020B0604030504040204" pitchFamily="34" charset="-120"/>
                <a:ea typeface="微軟正黑體" panose="020B0604030504040204" pitchFamily="34" charset="-120"/>
                <a:cs typeface="+mn-cs"/>
              </a:rPr>
              <a:t>1959年</a:t>
            </a:r>
          </a:p>
        </p:txBody>
      </p:sp>
      <p:sp>
        <p:nvSpPr>
          <p:cNvPr id="22" name="Text Box 24"/>
          <p:cNvSpPr txBox="1">
            <a:spLocks noChangeArrowheads="1"/>
          </p:cNvSpPr>
          <p:nvPr/>
        </p:nvSpPr>
        <p:spPr bwMode="auto">
          <a:xfrm>
            <a:off x="6781800" y="620688"/>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b="1">
                <a:solidFill>
                  <a:srgbClr val="0000FF"/>
                </a:solidFill>
                <a:latin typeface="華康粗黑體(P)" pitchFamily="34" charset="-120"/>
                <a:ea typeface="華康粗黑體(P)" pitchFamily="34" charset="-120"/>
              </a:defRPr>
            </a:lvl1pPr>
            <a:lvl2pPr marL="742950" indent="-285750" eaLnBrk="0" hangingPunct="0">
              <a:defRPr kumimoji="1" sz="3200" b="1">
                <a:solidFill>
                  <a:srgbClr val="0000FF"/>
                </a:solidFill>
                <a:latin typeface="華康粗黑體(P)" pitchFamily="34" charset="-120"/>
                <a:ea typeface="華康粗黑體(P)" pitchFamily="34" charset="-120"/>
              </a:defRPr>
            </a:lvl2pPr>
            <a:lvl3pPr marL="1143000" indent="-228600" eaLnBrk="0" hangingPunct="0">
              <a:defRPr kumimoji="1" sz="3200" b="1">
                <a:solidFill>
                  <a:srgbClr val="0000FF"/>
                </a:solidFill>
                <a:latin typeface="華康粗黑體(P)" pitchFamily="34" charset="-120"/>
                <a:ea typeface="華康粗黑體(P)" pitchFamily="34" charset="-120"/>
              </a:defRPr>
            </a:lvl3pPr>
            <a:lvl4pPr marL="1600200" indent="-228600" eaLnBrk="0" hangingPunct="0">
              <a:defRPr kumimoji="1" sz="3200" b="1">
                <a:solidFill>
                  <a:srgbClr val="0000FF"/>
                </a:solidFill>
                <a:latin typeface="華康粗黑體(P)" pitchFamily="34" charset="-120"/>
                <a:ea typeface="華康粗黑體(P)" pitchFamily="34" charset="-120"/>
              </a:defRPr>
            </a:lvl4pPr>
            <a:lvl5pPr marL="2057400" indent="-228600" eaLnBrk="0" hangingPunct="0">
              <a:defRPr kumimoji="1" sz="3200" b="1">
                <a:solidFill>
                  <a:srgbClr val="0000FF"/>
                </a:solidFill>
                <a:latin typeface="華康粗黑體(P)" pitchFamily="34" charset="-120"/>
                <a:ea typeface="華康粗黑體(P)" pitchFamily="34" charset="-120"/>
              </a:defRPr>
            </a:lvl5pPr>
            <a:lvl6pPr marL="25146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6pPr>
            <a:lvl7pPr marL="29718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7pPr>
            <a:lvl8pPr marL="34290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8pPr>
            <a:lvl9pPr marL="38862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1600" b="1" i="0" u="none" strike="noStrike" kern="1200" cap="none" spc="0" normalizeH="0" baseline="0" noProof="0" dirty="0">
                <a:ln>
                  <a:noFill/>
                </a:ln>
                <a:solidFill>
                  <a:srgbClr val="003300"/>
                </a:solidFill>
                <a:effectLst/>
                <a:uLnTx/>
                <a:uFillTx/>
                <a:latin typeface="微軟正黑體" panose="020B0604030504040204" pitchFamily="34" charset="-120"/>
                <a:ea typeface="微軟正黑體" panose="020B0604030504040204" pitchFamily="34" charset="-120"/>
                <a:cs typeface="+mn-cs"/>
              </a:rPr>
              <a:t>1961年</a:t>
            </a:r>
          </a:p>
        </p:txBody>
      </p:sp>
      <p:sp>
        <p:nvSpPr>
          <p:cNvPr id="23" name="Text Box 25"/>
          <p:cNvSpPr txBox="1">
            <a:spLocks noChangeArrowheads="1"/>
          </p:cNvSpPr>
          <p:nvPr/>
        </p:nvSpPr>
        <p:spPr bwMode="auto">
          <a:xfrm>
            <a:off x="5943600" y="1052736"/>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b="1">
                <a:solidFill>
                  <a:srgbClr val="0000FF"/>
                </a:solidFill>
                <a:latin typeface="華康粗黑體(P)" pitchFamily="34" charset="-120"/>
                <a:ea typeface="華康粗黑體(P)" pitchFamily="34" charset="-120"/>
              </a:defRPr>
            </a:lvl1pPr>
            <a:lvl2pPr marL="742950" indent="-285750" eaLnBrk="0" hangingPunct="0">
              <a:defRPr kumimoji="1" sz="3200" b="1">
                <a:solidFill>
                  <a:srgbClr val="0000FF"/>
                </a:solidFill>
                <a:latin typeface="華康粗黑體(P)" pitchFamily="34" charset="-120"/>
                <a:ea typeface="華康粗黑體(P)" pitchFamily="34" charset="-120"/>
              </a:defRPr>
            </a:lvl2pPr>
            <a:lvl3pPr marL="1143000" indent="-228600" eaLnBrk="0" hangingPunct="0">
              <a:defRPr kumimoji="1" sz="3200" b="1">
                <a:solidFill>
                  <a:srgbClr val="0000FF"/>
                </a:solidFill>
                <a:latin typeface="華康粗黑體(P)" pitchFamily="34" charset="-120"/>
                <a:ea typeface="華康粗黑體(P)" pitchFamily="34" charset="-120"/>
              </a:defRPr>
            </a:lvl3pPr>
            <a:lvl4pPr marL="1600200" indent="-228600" eaLnBrk="0" hangingPunct="0">
              <a:defRPr kumimoji="1" sz="3200" b="1">
                <a:solidFill>
                  <a:srgbClr val="0000FF"/>
                </a:solidFill>
                <a:latin typeface="華康粗黑體(P)" pitchFamily="34" charset="-120"/>
                <a:ea typeface="華康粗黑體(P)" pitchFamily="34" charset="-120"/>
              </a:defRPr>
            </a:lvl4pPr>
            <a:lvl5pPr marL="2057400" indent="-228600" eaLnBrk="0" hangingPunct="0">
              <a:defRPr kumimoji="1" sz="3200" b="1">
                <a:solidFill>
                  <a:srgbClr val="0000FF"/>
                </a:solidFill>
                <a:latin typeface="華康粗黑體(P)" pitchFamily="34" charset="-120"/>
                <a:ea typeface="華康粗黑體(P)" pitchFamily="34" charset="-120"/>
              </a:defRPr>
            </a:lvl5pPr>
            <a:lvl6pPr marL="25146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6pPr>
            <a:lvl7pPr marL="29718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7pPr>
            <a:lvl8pPr marL="34290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8pPr>
            <a:lvl9pPr marL="38862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1600" b="1" i="0" u="none" strike="noStrike" kern="1200" cap="none" spc="0" normalizeH="0" baseline="0" noProof="0" dirty="0">
                <a:ln>
                  <a:noFill/>
                </a:ln>
                <a:solidFill>
                  <a:srgbClr val="003300"/>
                </a:solidFill>
                <a:effectLst/>
                <a:uLnTx/>
                <a:uFillTx/>
                <a:latin typeface="微軟正黑體" panose="020B0604030504040204" pitchFamily="34" charset="-120"/>
                <a:ea typeface="微軟正黑體" panose="020B0604030504040204" pitchFamily="34" charset="-120"/>
                <a:cs typeface="+mn-cs"/>
              </a:rPr>
              <a:t>1962年</a:t>
            </a:r>
          </a:p>
        </p:txBody>
      </p:sp>
      <p:sp>
        <p:nvSpPr>
          <p:cNvPr id="24" name="Text Box 26"/>
          <p:cNvSpPr txBox="1">
            <a:spLocks noChangeArrowheads="1"/>
          </p:cNvSpPr>
          <p:nvPr/>
        </p:nvSpPr>
        <p:spPr bwMode="auto">
          <a:xfrm>
            <a:off x="2667000" y="2514600"/>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b="1">
                <a:solidFill>
                  <a:srgbClr val="0000FF"/>
                </a:solidFill>
                <a:latin typeface="華康粗黑體(P)" pitchFamily="34" charset="-120"/>
                <a:ea typeface="華康粗黑體(P)" pitchFamily="34" charset="-120"/>
              </a:defRPr>
            </a:lvl1pPr>
            <a:lvl2pPr marL="742950" indent="-285750" eaLnBrk="0" hangingPunct="0">
              <a:defRPr kumimoji="1" sz="3200" b="1">
                <a:solidFill>
                  <a:srgbClr val="0000FF"/>
                </a:solidFill>
                <a:latin typeface="華康粗黑體(P)" pitchFamily="34" charset="-120"/>
                <a:ea typeface="華康粗黑體(P)" pitchFamily="34" charset="-120"/>
              </a:defRPr>
            </a:lvl2pPr>
            <a:lvl3pPr marL="1143000" indent="-228600" eaLnBrk="0" hangingPunct="0">
              <a:defRPr kumimoji="1" sz="3200" b="1">
                <a:solidFill>
                  <a:srgbClr val="0000FF"/>
                </a:solidFill>
                <a:latin typeface="華康粗黑體(P)" pitchFamily="34" charset="-120"/>
                <a:ea typeface="華康粗黑體(P)" pitchFamily="34" charset="-120"/>
              </a:defRPr>
            </a:lvl3pPr>
            <a:lvl4pPr marL="1600200" indent="-228600" eaLnBrk="0" hangingPunct="0">
              <a:defRPr kumimoji="1" sz="3200" b="1">
                <a:solidFill>
                  <a:srgbClr val="0000FF"/>
                </a:solidFill>
                <a:latin typeface="華康粗黑體(P)" pitchFamily="34" charset="-120"/>
                <a:ea typeface="華康粗黑體(P)" pitchFamily="34" charset="-120"/>
              </a:defRPr>
            </a:lvl4pPr>
            <a:lvl5pPr marL="2057400" indent="-228600" eaLnBrk="0" hangingPunct="0">
              <a:defRPr kumimoji="1" sz="3200" b="1">
                <a:solidFill>
                  <a:srgbClr val="0000FF"/>
                </a:solidFill>
                <a:latin typeface="華康粗黑體(P)" pitchFamily="34" charset="-120"/>
                <a:ea typeface="華康粗黑體(P)" pitchFamily="34" charset="-120"/>
              </a:defRPr>
            </a:lvl5pPr>
            <a:lvl6pPr marL="25146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6pPr>
            <a:lvl7pPr marL="29718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7pPr>
            <a:lvl8pPr marL="34290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8pPr>
            <a:lvl9pPr marL="38862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1600" b="1" i="0" u="none" strike="noStrike" kern="1200" cap="none" spc="0" normalizeH="0" baseline="0" noProof="0" dirty="0">
                <a:ln>
                  <a:noFill/>
                </a:ln>
                <a:solidFill>
                  <a:srgbClr val="003300"/>
                </a:solidFill>
                <a:effectLst/>
                <a:uLnTx/>
                <a:uFillTx/>
                <a:latin typeface="微軟正黑體" panose="020B0604030504040204" pitchFamily="34" charset="-120"/>
                <a:ea typeface="微軟正黑體" panose="020B0604030504040204" pitchFamily="34" charset="-120"/>
                <a:cs typeface="+mn-cs"/>
              </a:rPr>
              <a:t>1996年</a:t>
            </a:r>
          </a:p>
        </p:txBody>
      </p:sp>
      <p:sp>
        <p:nvSpPr>
          <p:cNvPr id="25" name="Text Box 27"/>
          <p:cNvSpPr txBox="1">
            <a:spLocks noChangeArrowheads="1"/>
          </p:cNvSpPr>
          <p:nvPr/>
        </p:nvSpPr>
        <p:spPr bwMode="auto">
          <a:xfrm>
            <a:off x="4648200" y="16002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b="1">
                <a:solidFill>
                  <a:srgbClr val="0000FF"/>
                </a:solidFill>
                <a:latin typeface="華康粗黑體(P)" pitchFamily="34" charset="-120"/>
                <a:ea typeface="華康粗黑體(P)" pitchFamily="34" charset="-120"/>
              </a:defRPr>
            </a:lvl1pPr>
            <a:lvl2pPr marL="742950" indent="-285750" eaLnBrk="0" hangingPunct="0">
              <a:defRPr kumimoji="1" sz="3200" b="1">
                <a:solidFill>
                  <a:srgbClr val="0000FF"/>
                </a:solidFill>
                <a:latin typeface="華康粗黑體(P)" pitchFamily="34" charset="-120"/>
                <a:ea typeface="華康粗黑體(P)" pitchFamily="34" charset="-120"/>
              </a:defRPr>
            </a:lvl2pPr>
            <a:lvl3pPr marL="1143000" indent="-228600" eaLnBrk="0" hangingPunct="0">
              <a:defRPr kumimoji="1" sz="3200" b="1">
                <a:solidFill>
                  <a:srgbClr val="0000FF"/>
                </a:solidFill>
                <a:latin typeface="華康粗黑體(P)" pitchFamily="34" charset="-120"/>
                <a:ea typeface="華康粗黑體(P)" pitchFamily="34" charset="-120"/>
              </a:defRPr>
            </a:lvl3pPr>
            <a:lvl4pPr marL="1600200" indent="-228600" eaLnBrk="0" hangingPunct="0">
              <a:defRPr kumimoji="1" sz="3200" b="1">
                <a:solidFill>
                  <a:srgbClr val="0000FF"/>
                </a:solidFill>
                <a:latin typeface="華康粗黑體(P)" pitchFamily="34" charset="-120"/>
                <a:ea typeface="華康粗黑體(P)" pitchFamily="34" charset="-120"/>
              </a:defRPr>
            </a:lvl4pPr>
            <a:lvl5pPr marL="2057400" indent="-228600" eaLnBrk="0" hangingPunct="0">
              <a:defRPr kumimoji="1" sz="3200" b="1">
                <a:solidFill>
                  <a:srgbClr val="0000FF"/>
                </a:solidFill>
                <a:latin typeface="華康粗黑體(P)" pitchFamily="34" charset="-120"/>
                <a:ea typeface="華康粗黑體(P)" pitchFamily="34" charset="-120"/>
              </a:defRPr>
            </a:lvl5pPr>
            <a:lvl6pPr marL="25146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6pPr>
            <a:lvl7pPr marL="29718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7pPr>
            <a:lvl8pPr marL="34290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8pPr>
            <a:lvl9pPr marL="38862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1600" b="1" i="0" u="none" strike="noStrike" kern="1200" cap="none" spc="0" normalizeH="0" baseline="0" noProof="0" dirty="0">
                <a:ln>
                  <a:noFill/>
                </a:ln>
                <a:solidFill>
                  <a:srgbClr val="003300"/>
                </a:solidFill>
                <a:effectLst/>
                <a:uLnTx/>
                <a:uFillTx/>
                <a:latin typeface="微軟正黑體" panose="020B0604030504040204" pitchFamily="34" charset="-120"/>
                <a:ea typeface="微軟正黑體" panose="020B0604030504040204" pitchFamily="34" charset="-120"/>
                <a:cs typeface="+mn-cs"/>
              </a:rPr>
              <a:t>1972年</a:t>
            </a:r>
          </a:p>
        </p:txBody>
      </p:sp>
      <p:sp>
        <p:nvSpPr>
          <p:cNvPr id="26" name="Text Box 28"/>
          <p:cNvSpPr txBox="1">
            <a:spLocks noChangeArrowheads="1"/>
          </p:cNvSpPr>
          <p:nvPr/>
        </p:nvSpPr>
        <p:spPr bwMode="auto">
          <a:xfrm>
            <a:off x="685800" y="38544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200" b="1">
                <a:solidFill>
                  <a:srgbClr val="0000FF"/>
                </a:solidFill>
                <a:latin typeface="華康粗黑體(P)" pitchFamily="34" charset="-120"/>
                <a:ea typeface="華康粗黑體(P)" pitchFamily="34" charset="-120"/>
              </a:defRPr>
            </a:lvl1pPr>
            <a:lvl2pPr marL="742950" indent="-285750" eaLnBrk="0" hangingPunct="0">
              <a:defRPr kumimoji="1" sz="3200" b="1">
                <a:solidFill>
                  <a:srgbClr val="0000FF"/>
                </a:solidFill>
                <a:latin typeface="華康粗黑體(P)" pitchFamily="34" charset="-120"/>
                <a:ea typeface="華康粗黑體(P)" pitchFamily="34" charset="-120"/>
              </a:defRPr>
            </a:lvl2pPr>
            <a:lvl3pPr marL="1143000" indent="-228600" eaLnBrk="0" hangingPunct="0">
              <a:defRPr kumimoji="1" sz="3200" b="1">
                <a:solidFill>
                  <a:srgbClr val="0000FF"/>
                </a:solidFill>
                <a:latin typeface="華康粗黑體(P)" pitchFamily="34" charset="-120"/>
                <a:ea typeface="華康粗黑體(P)" pitchFamily="34" charset="-120"/>
              </a:defRPr>
            </a:lvl3pPr>
            <a:lvl4pPr marL="1600200" indent="-228600" eaLnBrk="0" hangingPunct="0">
              <a:defRPr kumimoji="1" sz="3200" b="1">
                <a:solidFill>
                  <a:srgbClr val="0000FF"/>
                </a:solidFill>
                <a:latin typeface="華康粗黑體(P)" pitchFamily="34" charset="-120"/>
                <a:ea typeface="華康粗黑體(P)" pitchFamily="34" charset="-120"/>
              </a:defRPr>
            </a:lvl4pPr>
            <a:lvl5pPr marL="2057400" indent="-228600" eaLnBrk="0" hangingPunct="0">
              <a:defRPr kumimoji="1" sz="3200" b="1">
                <a:solidFill>
                  <a:srgbClr val="0000FF"/>
                </a:solidFill>
                <a:latin typeface="華康粗黑體(P)" pitchFamily="34" charset="-120"/>
                <a:ea typeface="華康粗黑體(P)" pitchFamily="34" charset="-120"/>
              </a:defRPr>
            </a:lvl5pPr>
            <a:lvl6pPr marL="25146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6pPr>
            <a:lvl7pPr marL="29718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7pPr>
            <a:lvl8pPr marL="34290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8pPr>
            <a:lvl9pPr marL="3886200" indent="-228600" eaLnBrk="0" fontAlgn="base" hangingPunct="0">
              <a:spcBef>
                <a:spcPct val="0"/>
              </a:spcBef>
              <a:spcAft>
                <a:spcPct val="0"/>
              </a:spcAft>
              <a:defRPr kumimoji="1" sz="3200" b="1">
                <a:solidFill>
                  <a:srgbClr val="0000FF"/>
                </a:solidFill>
                <a:latin typeface="華康粗黑體(P)" pitchFamily="34" charset="-120"/>
                <a:ea typeface="華康粗黑體(P)" pitchFamily="34"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1600" b="1" i="0" u="none" strike="noStrike" kern="1200" cap="none" spc="0" normalizeH="0" baseline="0" noProof="0" dirty="0">
                <a:ln>
                  <a:noFill/>
                </a:ln>
                <a:solidFill>
                  <a:srgbClr val="003300"/>
                </a:solidFill>
                <a:effectLst/>
                <a:uLnTx/>
                <a:uFillTx/>
                <a:latin typeface="微軟正黑體" panose="020B0604030504040204" pitchFamily="34" charset="-120"/>
                <a:ea typeface="微軟正黑體" panose="020B0604030504040204" pitchFamily="34" charset="-120"/>
                <a:cs typeface="+mn-cs"/>
              </a:rPr>
              <a:t>1989年</a:t>
            </a:r>
          </a:p>
        </p:txBody>
      </p:sp>
      <p:grpSp>
        <p:nvGrpSpPr>
          <p:cNvPr id="27" name="Group 29"/>
          <p:cNvGrpSpPr>
            <a:grpSpLocks/>
          </p:cNvGrpSpPr>
          <p:nvPr/>
        </p:nvGrpSpPr>
        <p:grpSpPr bwMode="auto">
          <a:xfrm>
            <a:off x="35496" y="1989584"/>
            <a:ext cx="2514600" cy="1295400"/>
            <a:chOff x="144" y="720"/>
            <a:chExt cx="1584" cy="816"/>
          </a:xfrm>
        </p:grpSpPr>
        <p:sp>
          <p:nvSpPr>
            <p:cNvPr id="28" name="AutoShape 30"/>
            <p:cNvSpPr>
              <a:spLocks noChangeArrowheads="1"/>
            </p:cNvSpPr>
            <p:nvPr/>
          </p:nvSpPr>
          <p:spPr bwMode="auto">
            <a:xfrm>
              <a:off x="144" y="720"/>
              <a:ext cx="1584" cy="816"/>
            </a:xfrm>
            <a:prstGeom prst="roundRect">
              <a:avLst>
                <a:gd name="adj" fmla="val 16667"/>
              </a:avLst>
            </a:prstGeom>
            <a:gradFill rotWithShape="0">
              <a:gsLst>
                <a:gs pos="0">
                  <a:srgbClr val="BBE0E3"/>
                </a:gs>
                <a:gs pos="100000">
                  <a:srgbClr val="333399"/>
                </a:gs>
              </a:gsLst>
              <a:path path="rect">
                <a:fillToRect r="100000" b="100000"/>
              </a:path>
            </a:gradFill>
            <a:ln>
              <a:noFill/>
            </a:ln>
            <a:effectLst/>
            <a:extLst>
              <a:ext uri="{91240B29-F687-4F45-9708-019B960494DF}">
                <a14:hiddenLine xmlns:a14="http://schemas.microsoft.com/office/drawing/2010/main" w="12700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29" name="AutoShape 31"/>
            <p:cNvSpPr>
              <a:spLocks noChangeArrowheads="1"/>
            </p:cNvSpPr>
            <p:nvPr/>
          </p:nvSpPr>
          <p:spPr bwMode="auto">
            <a:xfrm>
              <a:off x="240" y="774"/>
              <a:ext cx="1391" cy="708"/>
            </a:xfrm>
            <a:prstGeom prst="roundRect">
              <a:avLst>
                <a:gd name="adj" fmla="val 16667"/>
              </a:avLst>
            </a:prstGeom>
            <a:gradFill rotWithShape="0">
              <a:gsLst>
                <a:gs pos="0">
                  <a:srgbClr val="BBE0E3">
                    <a:gamma/>
                    <a:tint val="0"/>
                    <a:invGamma/>
                  </a:srgbClr>
                </a:gs>
                <a:gs pos="100000">
                  <a:srgbClr val="BBE0E3"/>
                </a:gs>
              </a:gsLst>
              <a:lin ang="0" scaled="1"/>
            </a:gradFill>
            <a:ln>
              <a:noFill/>
            </a:ln>
            <a:effectLst/>
            <a:extLst>
              <a:ext uri="{91240B29-F687-4F45-9708-019B960494DF}">
                <a14:hiddenLine xmlns:a14="http://schemas.microsoft.com/office/drawing/2010/main" w="12700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1996年海合會及海外會分別裁撤合併成立國合會</a:t>
              </a:r>
              <a:endParaRPr kumimoji="0" lang="zh-TW" altLang="en-US"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grpSp>
        <p:nvGrpSpPr>
          <p:cNvPr id="30" name="Group 33"/>
          <p:cNvGrpSpPr>
            <a:grpSpLocks/>
          </p:cNvGrpSpPr>
          <p:nvPr/>
        </p:nvGrpSpPr>
        <p:grpSpPr bwMode="auto">
          <a:xfrm>
            <a:off x="5105400" y="3733800"/>
            <a:ext cx="3810000" cy="2286000"/>
            <a:chOff x="3072" y="2352"/>
            <a:chExt cx="2400" cy="1440"/>
          </a:xfrm>
        </p:grpSpPr>
        <p:sp>
          <p:nvSpPr>
            <p:cNvPr id="31" name="AutoShape 34"/>
            <p:cNvSpPr>
              <a:spLocks noChangeArrowheads="1"/>
            </p:cNvSpPr>
            <p:nvPr/>
          </p:nvSpPr>
          <p:spPr bwMode="auto">
            <a:xfrm>
              <a:off x="3072" y="2352"/>
              <a:ext cx="2400" cy="1440"/>
            </a:xfrm>
            <a:prstGeom prst="roundRect">
              <a:avLst>
                <a:gd name="adj" fmla="val 16667"/>
              </a:avLst>
            </a:prstGeom>
            <a:gradFill rotWithShape="0">
              <a:gsLst>
                <a:gs pos="0">
                  <a:srgbClr val="BBE0E3"/>
                </a:gs>
                <a:gs pos="100000">
                  <a:srgbClr val="333399"/>
                </a:gs>
              </a:gsLst>
              <a:path path="rect">
                <a:fillToRect r="100000" b="100000"/>
              </a:path>
            </a:gradFill>
            <a:ln>
              <a:noFill/>
            </a:ln>
            <a:effectLst/>
            <a:extLst>
              <a:ext uri="{91240B29-F687-4F45-9708-019B960494DF}">
                <a14:hiddenLine xmlns:a14="http://schemas.microsoft.com/office/drawing/2010/main" w="12700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itchFamily="18" charset="0"/>
                <a:ea typeface="華康粗黑體(P)" pitchFamily="34" charset="-120"/>
                <a:cs typeface="+mn-cs"/>
              </a:endParaRPr>
            </a:p>
          </p:txBody>
        </p:sp>
        <p:sp>
          <p:nvSpPr>
            <p:cNvPr id="32" name="AutoShape 35"/>
            <p:cNvSpPr>
              <a:spLocks noChangeArrowheads="1"/>
            </p:cNvSpPr>
            <p:nvPr/>
          </p:nvSpPr>
          <p:spPr bwMode="auto">
            <a:xfrm>
              <a:off x="3120" y="2392"/>
              <a:ext cx="2272" cy="1351"/>
            </a:xfrm>
            <a:prstGeom prst="roundRect">
              <a:avLst>
                <a:gd name="adj" fmla="val 16667"/>
              </a:avLst>
            </a:prstGeom>
            <a:gradFill rotWithShape="0">
              <a:gsLst>
                <a:gs pos="0">
                  <a:srgbClr val="BBE0E3">
                    <a:gamma/>
                    <a:tint val="0"/>
                    <a:invGamma/>
                  </a:srgbClr>
                </a:gs>
                <a:gs pos="100000">
                  <a:srgbClr val="BBE0E3"/>
                </a:gs>
              </a:gsLst>
              <a:lin ang="0" scaled="1"/>
            </a:gradFill>
            <a:ln>
              <a:noFill/>
            </a:ln>
            <a:effectLst/>
            <a:extLst>
              <a:ext uri="{91240B29-F687-4F45-9708-019B960494DF}">
                <a14:hiddenLine xmlns:a14="http://schemas.microsoft.com/office/drawing/2010/main" w="12700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 </a:t>
              </a:r>
              <a: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1995年12月19日通過國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   合會設置條例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 </a:t>
              </a:r>
              <a: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設置宗旨：「為加強國   </a:t>
              </a:r>
              <a:b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br>
              <a: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   際合作，增進對外關係，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   以促進經濟發展、社會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   進步及人類福祉。」</a:t>
              </a:r>
              <a:endParaRPr kumimoji="0" lang="en-US" altLang="zh-TW" sz="20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37" name="矩形 36"/>
          <p:cNvSpPr/>
          <p:nvPr/>
        </p:nvSpPr>
        <p:spPr>
          <a:xfrm>
            <a:off x="107504" y="116632"/>
            <a:ext cx="1980029"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認識國合會</a:t>
            </a:r>
          </a:p>
        </p:txBody>
      </p:sp>
      <p:sp>
        <p:nvSpPr>
          <p:cNvPr id="42" name="文字方塊 41"/>
          <p:cNvSpPr txBox="1"/>
          <p:nvPr/>
        </p:nvSpPr>
        <p:spPr>
          <a:xfrm>
            <a:off x="60118" y="711855"/>
            <a:ext cx="597462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TW" altLang="en-US" sz="2800" b="1" i="0" u="none" strike="noStrike" kern="1200" cap="none" spc="0" normalizeH="0" baseline="0" noProof="0" dirty="0">
                <a:ln>
                  <a:noFill/>
                </a:ln>
                <a:solidFill>
                  <a:schemeClr val="tx2">
                    <a:lumMod val="65000"/>
                    <a:lumOff val="35000"/>
                  </a:scheme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走過四分之一世紀的專業援外機構</a:t>
            </a:r>
          </a:p>
        </p:txBody>
      </p:sp>
      <p:sp>
        <p:nvSpPr>
          <p:cNvPr id="38" name="矩形 37">
            <a:extLst>
              <a:ext uri="{FF2B5EF4-FFF2-40B4-BE49-F238E27FC236}">
                <a16:creationId xmlns:a16="http://schemas.microsoft.com/office/drawing/2014/main" id="{937D712F-2415-4978-9427-60FAD4DB81DD}"/>
              </a:ext>
            </a:extLst>
          </p:cNvPr>
          <p:cNvSpPr/>
          <p:nvPr/>
        </p:nvSpPr>
        <p:spPr>
          <a:xfrm>
            <a:off x="0" y="615971"/>
            <a:ext cx="3321730" cy="109606"/>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Tree>
    <p:extLst>
      <p:ext uri="{BB962C8B-B14F-4D97-AF65-F5344CB8AC3E}">
        <p14:creationId xmlns:p14="http://schemas.microsoft.com/office/powerpoint/2010/main" val="37108032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2018" name="Group 2"/>
          <p:cNvGrpSpPr>
            <a:grpSpLocks/>
          </p:cNvGrpSpPr>
          <p:nvPr/>
        </p:nvGrpSpPr>
        <p:grpSpPr bwMode="auto">
          <a:xfrm>
            <a:off x="1379416" y="824520"/>
            <a:ext cx="6961956" cy="4793063"/>
            <a:chOff x="858" y="936"/>
            <a:chExt cx="4325" cy="2472"/>
          </a:xfrm>
        </p:grpSpPr>
        <p:sp>
          <p:nvSpPr>
            <p:cNvPr id="2262019" name="AutoShape 3"/>
            <p:cNvSpPr>
              <a:spLocks noChangeArrowheads="1"/>
            </p:cNvSpPr>
            <p:nvPr/>
          </p:nvSpPr>
          <p:spPr bwMode="auto">
            <a:xfrm flipV="1">
              <a:off x="1260" y="1249"/>
              <a:ext cx="3538" cy="1769"/>
            </a:xfrm>
            <a:custGeom>
              <a:avLst/>
              <a:gdLst>
                <a:gd name="G0" fmla="+- 7271 0 0"/>
                <a:gd name="G1" fmla="+- 5898756 0 0"/>
                <a:gd name="G2" fmla="+- 0 0 5898756"/>
                <a:gd name="T0" fmla="*/ 0 256 1"/>
                <a:gd name="T1" fmla="*/ 180 256 1"/>
                <a:gd name="G3" fmla="+- 5898756 T0 T1"/>
                <a:gd name="T2" fmla="*/ 0 256 1"/>
                <a:gd name="T3" fmla="*/ 90 256 1"/>
                <a:gd name="G4" fmla="+- 5898756 T2 T3"/>
                <a:gd name="G5" fmla="*/ G4 2 1"/>
                <a:gd name="T4" fmla="*/ 90 256 1"/>
                <a:gd name="T5" fmla="*/ 0 256 1"/>
                <a:gd name="G6" fmla="+- 5898756 T4 T5"/>
                <a:gd name="G7" fmla="*/ G6 2 1"/>
                <a:gd name="G8" fmla="abs 589875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71"/>
                <a:gd name="G18" fmla="*/ 7271 1 2"/>
                <a:gd name="G19" fmla="+- G18 5400 0"/>
                <a:gd name="G20" fmla="cos G19 5898756"/>
                <a:gd name="G21" fmla="sin G19 5898756"/>
                <a:gd name="G22" fmla="+- G20 10800 0"/>
                <a:gd name="G23" fmla="+- G21 10800 0"/>
                <a:gd name="G24" fmla="+- 10800 0 G20"/>
                <a:gd name="G25" fmla="+- 7271 10800 0"/>
                <a:gd name="G26" fmla="?: G9 G17 G25"/>
                <a:gd name="G27" fmla="?: G9 0 21600"/>
                <a:gd name="G28" fmla="cos 10800 5898756"/>
                <a:gd name="G29" fmla="sin 10800 5898756"/>
                <a:gd name="G30" fmla="sin 7271 5898756"/>
                <a:gd name="G31" fmla="+- G28 10800 0"/>
                <a:gd name="G32" fmla="+- G29 10800 0"/>
                <a:gd name="G33" fmla="+- G30 10800 0"/>
                <a:gd name="G34" fmla="?: G4 0 G31"/>
                <a:gd name="G35" fmla="?: 5898756 G34 0"/>
                <a:gd name="G36" fmla="?: G6 G35 G31"/>
                <a:gd name="G37" fmla="+- 21600 0 G36"/>
                <a:gd name="G38" fmla="?: G4 0 G33"/>
                <a:gd name="G39" fmla="?: 5898756 G38 G32"/>
                <a:gd name="G40" fmla="?: G6 G39 0"/>
                <a:gd name="G41" fmla="?: G4 G32 21600"/>
                <a:gd name="G42" fmla="?: G6 G41 G33"/>
                <a:gd name="T12" fmla="*/ 10800 w 21600"/>
                <a:gd name="T13" fmla="*/ 0 h 21600"/>
                <a:gd name="T14" fmla="*/ 10798 w 21600"/>
                <a:gd name="T15" fmla="*/ 19835 h 21600"/>
                <a:gd name="T16" fmla="*/ 10800 w 21600"/>
                <a:gd name="T17" fmla="*/ 3529 h 21600"/>
                <a:gd name="T18" fmla="*/ 10802 w 21600"/>
                <a:gd name="T19" fmla="*/ 1983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99" y="18070"/>
                  </a:moveTo>
                  <a:cubicBezTo>
                    <a:pt x="6783" y="18070"/>
                    <a:pt x="3529" y="14815"/>
                    <a:pt x="3529" y="10800"/>
                  </a:cubicBezTo>
                  <a:cubicBezTo>
                    <a:pt x="3529" y="6784"/>
                    <a:pt x="6784" y="3529"/>
                    <a:pt x="10800" y="3529"/>
                  </a:cubicBezTo>
                  <a:cubicBezTo>
                    <a:pt x="14815" y="3529"/>
                    <a:pt x="18071" y="6784"/>
                    <a:pt x="18071" y="10800"/>
                  </a:cubicBezTo>
                  <a:cubicBezTo>
                    <a:pt x="18071" y="14815"/>
                    <a:pt x="14816" y="18070"/>
                    <a:pt x="10800" y="18070"/>
                  </a:cubicBezTo>
                  <a:lnTo>
                    <a:pt x="10801" y="21599"/>
                  </a:lnTo>
                  <a:cubicBezTo>
                    <a:pt x="16765" y="21599"/>
                    <a:pt x="21600" y="16764"/>
                    <a:pt x="21600" y="10800"/>
                  </a:cubicBezTo>
                  <a:cubicBezTo>
                    <a:pt x="21600" y="4835"/>
                    <a:pt x="16764" y="0"/>
                    <a:pt x="10800" y="0"/>
                  </a:cubicBezTo>
                  <a:cubicBezTo>
                    <a:pt x="4835" y="0"/>
                    <a:pt x="0" y="4835"/>
                    <a:pt x="0" y="10800"/>
                  </a:cubicBezTo>
                  <a:cubicBezTo>
                    <a:pt x="-1" y="16764"/>
                    <a:pt x="4834" y="21599"/>
                    <a:pt x="10798" y="21599"/>
                  </a:cubicBezTo>
                  <a:close/>
                </a:path>
              </a:pathLst>
            </a:custGeom>
            <a:gradFill rotWithShape="1">
              <a:gsLst>
                <a:gs pos="0">
                  <a:schemeClr val="accent1">
                    <a:lumMod val="75000"/>
                  </a:schemeClr>
                </a:gs>
                <a:gs pos="100000">
                  <a:schemeClr val="accent1">
                    <a:lumMod val="50000"/>
                  </a:schemeClr>
                </a:gs>
              </a:gsLst>
              <a:path path="rect">
                <a:fillToRect r="100000" b="100000"/>
              </a:path>
            </a:grad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zh-TW" altLang="en-US" sz="2400" b="0">
                <a:solidFill>
                  <a:srgbClr val="000000"/>
                </a:solidFill>
                <a:latin typeface="Times" pitchFamily="18" charset="0"/>
                <a:ea typeface="華康中黑體(P)" pitchFamily="34" charset="-120"/>
              </a:endParaRPr>
            </a:p>
          </p:txBody>
        </p:sp>
        <p:sp>
          <p:nvSpPr>
            <p:cNvPr id="2262020" name="Freeform 4"/>
            <p:cNvSpPr>
              <a:spLocks/>
            </p:cNvSpPr>
            <p:nvPr/>
          </p:nvSpPr>
          <p:spPr bwMode="auto">
            <a:xfrm>
              <a:off x="2352" y="2102"/>
              <a:ext cx="1368" cy="616"/>
            </a:xfrm>
            <a:custGeom>
              <a:avLst/>
              <a:gdLst>
                <a:gd name="T0" fmla="*/ 0 w 1368"/>
                <a:gd name="T1" fmla="*/ 0 h 616"/>
                <a:gd name="T2" fmla="*/ 1368 w 1368"/>
                <a:gd name="T3" fmla="*/ 0 h 616"/>
                <a:gd name="T4" fmla="*/ 1266 w 1368"/>
                <a:gd name="T5" fmla="*/ 514 h 616"/>
                <a:gd name="T6" fmla="*/ 682 w 1368"/>
                <a:gd name="T7" fmla="*/ 614 h 616"/>
                <a:gd name="T8" fmla="*/ 106 w 1368"/>
                <a:gd name="T9" fmla="*/ 516 h 616"/>
                <a:gd name="T10" fmla="*/ 0 w 1368"/>
                <a:gd name="T11" fmla="*/ 0 h 616"/>
              </a:gdLst>
              <a:ahLst/>
              <a:cxnLst>
                <a:cxn ang="0">
                  <a:pos x="T0" y="T1"/>
                </a:cxn>
                <a:cxn ang="0">
                  <a:pos x="T2" y="T3"/>
                </a:cxn>
                <a:cxn ang="0">
                  <a:pos x="T4" y="T5"/>
                </a:cxn>
                <a:cxn ang="0">
                  <a:pos x="T6" y="T7"/>
                </a:cxn>
                <a:cxn ang="0">
                  <a:pos x="T8" y="T9"/>
                </a:cxn>
                <a:cxn ang="0">
                  <a:pos x="T10" y="T11"/>
                </a:cxn>
              </a:cxnLst>
              <a:rect l="0" t="0" r="r" b="b"/>
              <a:pathLst>
                <a:path w="1368" h="616">
                  <a:moveTo>
                    <a:pt x="0" y="0"/>
                  </a:moveTo>
                  <a:lnTo>
                    <a:pt x="1368" y="0"/>
                  </a:lnTo>
                  <a:lnTo>
                    <a:pt x="1266" y="514"/>
                  </a:lnTo>
                  <a:cubicBezTo>
                    <a:pt x="1152" y="616"/>
                    <a:pt x="816" y="614"/>
                    <a:pt x="682" y="614"/>
                  </a:cubicBezTo>
                  <a:cubicBezTo>
                    <a:pt x="524" y="614"/>
                    <a:pt x="270" y="594"/>
                    <a:pt x="106" y="516"/>
                  </a:cubicBezTo>
                  <a:cubicBezTo>
                    <a:pt x="53" y="258"/>
                    <a:pt x="0" y="0"/>
                    <a:pt x="0" y="0"/>
                  </a:cubicBezTo>
                  <a:close/>
                </a:path>
              </a:pathLst>
            </a:custGeom>
            <a:gradFill rotWithShape="1">
              <a:gsLst>
                <a:gs pos="0">
                  <a:srgbClr val="A50021">
                    <a:gamma/>
                    <a:shade val="41176"/>
                    <a:invGamma/>
                  </a:srgbClr>
                </a:gs>
                <a:gs pos="50000">
                  <a:srgbClr val="A50021"/>
                </a:gs>
                <a:gs pos="100000">
                  <a:srgbClr val="A50021">
                    <a:gamma/>
                    <a:shade val="41176"/>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b="0">
                <a:solidFill>
                  <a:srgbClr val="000000"/>
                </a:solidFill>
                <a:latin typeface="Times" pitchFamily="18" charset="0"/>
                <a:ea typeface="華康中黑體(P)" pitchFamily="34" charset="-120"/>
              </a:endParaRPr>
            </a:p>
          </p:txBody>
        </p:sp>
        <p:sp>
          <p:nvSpPr>
            <p:cNvPr id="2262021" name="Arc 5"/>
            <p:cNvSpPr>
              <a:spLocks/>
            </p:cNvSpPr>
            <p:nvPr/>
          </p:nvSpPr>
          <p:spPr bwMode="auto">
            <a:xfrm>
              <a:off x="858" y="1257"/>
              <a:ext cx="3978" cy="2060"/>
            </a:xfrm>
            <a:custGeom>
              <a:avLst/>
              <a:gdLst>
                <a:gd name="G0" fmla="+- 21600 0 0"/>
                <a:gd name="G1" fmla="+- 19061 0 0"/>
                <a:gd name="G2" fmla="+- 21600 0 0"/>
                <a:gd name="T0" fmla="*/ 38636 w 38636"/>
                <a:gd name="T1" fmla="*/ 32340 h 40661"/>
                <a:gd name="T2" fmla="*/ 11439 w 38636"/>
                <a:gd name="T3" fmla="*/ 0 h 40661"/>
                <a:gd name="T4" fmla="*/ 21600 w 38636"/>
                <a:gd name="T5" fmla="*/ 19061 h 40661"/>
              </a:gdLst>
              <a:ahLst/>
              <a:cxnLst>
                <a:cxn ang="0">
                  <a:pos x="T0" y="T1"/>
                </a:cxn>
                <a:cxn ang="0">
                  <a:pos x="T2" y="T3"/>
                </a:cxn>
                <a:cxn ang="0">
                  <a:pos x="T4" y="T5"/>
                </a:cxn>
              </a:cxnLst>
              <a:rect l="0" t="0" r="r" b="b"/>
              <a:pathLst>
                <a:path w="38636" h="40661" fill="none" extrusionOk="0">
                  <a:moveTo>
                    <a:pt x="38636" y="32340"/>
                  </a:moveTo>
                  <a:cubicBezTo>
                    <a:pt x="34543" y="37590"/>
                    <a:pt x="28257" y="40660"/>
                    <a:pt x="21600" y="40661"/>
                  </a:cubicBezTo>
                  <a:cubicBezTo>
                    <a:pt x="9670" y="40661"/>
                    <a:pt x="0" y="30990"/>
                    <a:pt x="0" y="19061"/>
                  </a:cubicBezTo>
                  <a:cubicBezTo>
                    <a:pt x="-1" y="11082"/>
                    <a:pt x="4398" y="3753"/>
                    <a:pt x="11439" y="0"/>
                  </a:cubicBezTo>
                </a:path>
                <a:path w="38636" h="40661" stroke="0" extrusionOk="0">
                  <a:moveTo>
                    <a:pt x="38636" y="32340"/>
                  </a:moveTo>
                  <a:cubicBezTo>
                    <a:pt x="34543" y="37590"/>
                    <a:pt x="28257" y="40660"/>
                    <a:pt x="21600" y="40661"/>
                  </a:cubicBezTo>
                  <a:cubicBezTo>
                    <a:pt x="9670" y="40661"/>
                    <a:pt x="0" y="30990"/>
                    <a:pt x="0" y="19061"/>
                  </a:cubicBezTo>
                  <a:cubicBezTo>
                    <a:pt x="-1" y="11082"/>
                    <a:pt x="4398" y="3753"/>
                    <a:pt x="11439" y="0"/>
                  </a:cubicBezTo>
                  <a:lnTo>
                    <a:pt x="21600" y="19061"/>
                  </a:lnTo>
                  <a:close/>
                </a:path>
              </a:pathLst>
            </a:custGeom>
            <a:solidFill>
              <a:schemeClr val="accent1">
                <a:lumMod val="75000"/>
                <a:alpha val="57000"/>
              </a:schemeClr>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b="0">
                <a:solidFill>
                  <a:srgbClr val="000000"/>
                </a:solidFill>
                <a:latin typeface="Times" pitchFamily="18" charset="0"/>
                <a:ea typeface="華康中黑體(P)" pitchFamily="34" charset="-120"/>
              </a:endParaRPr>
            </a:p>
          </p:txBody>
        </p:sp>
        <p:sp>
          <p:nvSpPr>
            <p:cNvPr id="2262022" name="Arc 6"/>
            <p:cNvSpPr>
              <a:spLocks/>
            </p:cNvSpPr>
            <p:nvPr/>
          </p:nvSpPr>
          <p:spPr bwMode="auto">
            <a:xfrm>
              <a:off x="858" y="1257"/>
              <a:ext cx="4325" cy="2100"/>
            </a:xfrm>
            <a:custGeom>
              <a:avLst/>
              <a:gdLst>
                <a:gd name="G0" fmla="+- 19645 0 0"/>
                <a:gd name="G1" fmla="+- 19238 0 0"/>
                <a:gd name="G2" fmla="+- 21600 0 0"/>
                <a:gd name="T0" fmla="*/ 29466 w 41245"/>
                <a:gd name="T1" fmla="*/ 0 h 40838"/>
                <a:gd name="T2" fmla="*/ 0 w 41245"/>
                <a:gd name="T3" fmla="*/ 28218 h 40838"/>
                <a:gd name="T4" fmla="*/ 19645 w 41245"/>
                <a:gd name="T5" fmla="*/ 19238 h 40838"/>
              </a:gdLst>
              <a:ahLst/>
              <a:cxnLst>
                <a:cxn ang="0">
                  <a:pos x="T0" y="T1"/>
                </a:cxn>
                <a:cxn ang="0">
                  <a:pos x="T2" y="T3"/>
                </a:cxn>
                <a:cxn ang="0">
                  <a:pos x="T4" y="T5"/>
                </a:cxn>
              </a:cxnLst>
              <a:rect l="0" t="0" r="r" b="b"/>
              <a:pathLst>
                <a:path w="41245" h="40838" fill="none" extrusionOk="0">
                  <a:moveTo>
                    <a:pt x="29466" y="-1"/>
                  </a:moveTo>
                  <a:cubicBezTo>
                    <a:pt x="36695" y="3690"/>
                    <a:pt x="41245" y="11121"/>
                    <a:pt x="41245" y="19238"/>
                  </a:cubicBezTo>
                  <a:cubicBezTo>
                    <a:pt x="41245" y="31167"/>
                    <a:pt x="31574" y="40838"/>
                    <a:pt x="19645" y="40838"/>
                  </a:cubicBezTo>
                  <a:cubicBezTo>
                    <a:pt x="11191" y="40838"/>
                    <a:pt x="3514" y="35906"/>
                    <a:pt x="0" y="28217"/>
                  </a:cubicBezTo>
                </a:path>
                <a:path w="41245" h="40838" stroke="0" extrusionOk="0">
                  <a:moveTo>
                    <a:pt x="29466" y="-1"/>
                  </a:moveTo>
                  <a:cubicBezTo>
                    <a:pt x="36695" y="3690"/>
                    <a:pt x="41245" y="11121"/>
                    <a:pt x="41245" y="19238"/>
                  </a:cubicBezTo>
                  <a:cubicBezTo>
                    <a:pt x="41245" y="31167"/>
                    <a:pt x="31574" y="40838"/>
                    <a:pt x="19645" y="40838"/>
                  </a:cubicBezTo>
                  <a:cubicBezTo>
                    <a:pt x="11191" y="40838"/>
                    <a:pt x="3514" y="35906"/>
                    <a:pt x="0" y="28217"/>
                  </a:cubicBezTo>
                  <a:lnTo>
                    <a:pt x="19645" y="19238"/>
                  </a:lnTo>
                  <a:close/>
                </a:path>
              </a:pathLst>
            </a:custGeom>
            <a:solidFill>
              <a:schemeClr val="accent1">
                <a:lumMod val="75000"/>
                <a:alpha val="40000"/>
              </a:schemeClr>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b="0">
                <a:solidFill>
                  <a:srgbClr val="000000"/>
                </a:solidFill>
                <a:latin typeface="Times" pitchFamily="18" charset="0"/>
                <a:ea typeface="華康中黑體(P)" pitchFamily="34" charset="-120"/>
              </a:endParaRPr>
            </a:p>
          </p:txBody>
        </p:sp>
        <p:sp>
          <p:nvSpPr>
            <p:cNvPr id="2262023" name="Line 7"/>
            <p:cNvSpPr>
              <a:spLocks noChangeShapeType="1"/>
            </p:cNvSpPr>
            <p:nvPr/>
          </p:nvSpPr>
          <p:spPr bwMode="auto">
            <a:xfrm flipH="1">
              <a:off x="1068" y="936"/>
              <a:ext cx="3642" cy="2472"/>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b="0">
                <a:solidFill>
                  <a:srgbClr val="000000"/>
                </a:solidFill>
                <a:latin typeface="Times" pitchFamily="18" charset="0"/>
                <a:ea typeface="華康中黑體(P)" pitchFamily="34" charset="-120"/>
              </a:endParaRPr>
            </a:p>
          </p:txBody>
        </p:sp>
        <p:sp>
          <p:nvSpPr>
            <p:cNvPr id="2262024" name="Arc 8"/>
            <p:cNvSpPr>
              <a:spLocks/>
            </p:cNvSpPr>
            <p:nvPr/>
          </p:nvSpPr>
          <p:spPr bwMode="auto">
            <a:xfrm>
              <a:off x="1904" y="2253"/>
              <a:ext cx="1788" cy="1113"/>
            </a:xfrm>
            <a:custGeom>
              <a:avLst/>
              <a:gdLst>
                <a:gd name="G0" fmla="+- 9673 0 0"/>
                <a:gd name="G1" fmla="+- 0 0 0"/>
                <a:gd name="G2" fmla="+- 21600 0 0"/>
                <a:gd name="T0" fmla="*/ 17053 w 17053"/>
                <a:gd name="T1" fmla="*/ 20300 h 21600"/>
                <a:gd name="T2" fmla="*/ 0 w 17053"/>
                <a:gd name="T3" fmla="*/ 19313 h 21600"/>
                <a:gd name="T4" fmla="*/ 9673 w 17053"/>
                <a:gd name="T5" fmla="*/ 0 h 21600"/>
              </a:gdLst>
              <a:ahLst/>
              <a:cxnLst>
                <a:cxn ang="0">
                  <a:pos x="T0" y="T1"/>
                </a:cxn>
                <a:cxn ang="0">
                  <a:pos x="T2" y="T3"/>
                </a:cxn>
                <a:cxn ang="0">
                  <a:pos x="T4" y="T5"/>
                </a:cxn>
              </a:cxnLst>
              <a:rect l="0" t="0" r="r" b="b"/>
              <a:pathLst>
                <a:path w="17053" h="21600" fill="none" extrusionOk="0">
                  <a:moveTo>
                    <a:pt x="17053" y="20300"/>
                  </a:moveTo>
                  <a:cubicBezTo>
                    <a:pt x="14687" y="21160"/>
                    <a:pt x="12189" y="21599"/>
                    <a:pt x="9673" y="21600"/>
                  </a:cubicBezTo>
                  <a:cubicBezTo>
                    <a:pt x="6314" y="21600"/>
                    <a:pt x="3002" y="20816"/>
                    <a:pt x="-1" y="19313"/>
                  </a:cubicBezTo>
                </a:path>
                <a:path w="17053" h="21600" stroke="0" extrusionOk="0">
                  <a:moveTo>
                    <a:pt x="17053" y="20300"/>
                  </a:moveTo>
                  <a:cubicBezTo>
                    <a:pt x="14687" y="21160"/>
                    <a:pt x="12189" y="21599"/>
                    <a:pt x="9673" y="21600"/>
                  </a:cubicBezTo>
                  <a:cubicBezTo>
                    <a:pt x="6314" y="21600"/>
                    <a:pt x="3002" y="20816"/>
                    <a:pt x="-1" y="19313"/>
                  </a:cubicBezTo>
                  <a:lnTo>
                    <a:pt x="9673" y="0"/>
                  </a:lnTo>
                  <a:close/>
                </a:path>
              </a:pathLst>
            </a:custGeom>
            <a:solidFill>
              <a:schemeClr val="accent1">
                <a:lumMod val="75000"/>
                <a:alpha val="30000"/>
              </a:schemeClr>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b="0">
                <a:solidFill>
                  <a:srgbClr val="000000"/>
                </a:solidFill>
                <a:latin typeface="Times" pitchFamily="18" charset="0"/>
                <a:ea typeface="華康中黑體(P)" pitchFamily="34" charset="-120"/>
              </a:endParaRPr>
            </a:p>
          </p:txBody>
        </p:sp>
        <p:sp>
          <p:nvSpPr>
            <p:cNvPr id="2262025" name="Freeform 9"/>
            <p:cNvSpPr>
              <a:spLocks/>
            </p:cNvSpPr>
            <p:nvPr/>
          </p:nvSpPr>
          <p:spPr bwMode="auto">
            <a:xfrm>
              <a:off x="1879" y="2525"/>
              <a:ext cx="713" cy="541"/>
            </a:xfrm>
            <a:custGeom>
              <a:avLst/>
              <a:gdLst>
                <a:gd name="T0" fmla="*/ 494 w 750"/>
                <a:gd name="T1" fmla="*/ 166 h 470"/>
                <a:gd name="T2" fmla="*/ 750 w 750"/>
                <a:gd name="T3" fmla="*/ 338 h 470"/>
                <a:gd name="T4" fmla="*/ 492 w 750"/>
                <a:gd name="T5" fmla="*/ 470 h 470"/>
                <a:gd name="T6" fmla="*/ 490 w 750"/>
                <a:gd name="T7" fmla="*/ 390 h 470"/>
                <a:gd name="T8" fmla="*/ 142 w 750"/>
                <a:gd name="T9" fmla="*/ 306 h 470"/>
                <a:gd name="T10" fmla="*/ 4 w 750"/>
                <a:gd name="T11" fmla="*/ 172 h 470"/>
                <a:gd name="T12" fmla="*/ 0 w 750"/>
                <a:gd name="T13" fmla="*/ 2 h 470"/>
                <a:gd name="T14" fmla="*/ 166 w 750"/>
                <a:gd name="T15" fmla="*/ 168 h 470"/>
                <a:gd name="T16" fmla="*/ 496 w 750"/>
                <a:gd name="T17" fmla="*/ 248 h 470"/>
                <a:gd name="T18" fmla="*/ 494 w 750"/>
                <a:gd name="T19" fmla="*/ 1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 h="470">
                  <a:moveTo>
                    <a:pt x="494" y="166"/>
                  </a:moveTo>
                  <a:lnTo>
                    <a:pt x="750" y="338"/>
                  </a:lnTo>
                  <a:lnTo>
                    <a:pt x="492" y="470"/>
                  </a:lnTo>
                  <a:cubicBezTo>
                    <a:pt x="492" y="470"/>
                    <a:pt x="491" y="430"/>
                    <a:pt x="490" y="390"/>
                  </a:cubicBezTo>
                  <a:cubicBezTo>
                    <a:pt x="490" y="394"/>
                    <a:pt x="318" y="374"/>
                    <a:pt x="142" y="306"/>
                  </a:cubicBezTo>
                  <a:cubicBezTo>
                    <a:pt x="46" y="260"/>
                    <a:pt x="28" y="225"/>
                    <a:pt x="4" y="172"/>
                  </a:cubicBezTo>
                  <a:cubicBezTo>
                    <a:pt x="4" y="172"/>
                    <a:pt x="2" y="87"/>
                    <a:pt x="0" y="2"/>
                  </a:cubicBezTo>
                  <a:cubicBezTo>
                    <a:pt x="2" y="0"/>
                    <a:pt x="10" y="102"/>
                    <a:pt x="166" y="168"/>
                  </a:cubicBezTo>
                  <a:cubicBezTo>
                    <a:pt x="330" y="230"/>
                    <a:pt x="496" y="248"/>
                    <a:pt x="496" y="248"/>
                  </a:cubicBezTo>
                  <a:lnTo>
                    <a:pt x="494" y="166"/>
                  </a:lnTo>
                  <a:close/>
                </a:path>
              </a:pathLst>
            </a:custGeom>
            <a:solidFill>
              <a:srgbClr val="3333CC">
                <a:alpha val="8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b="0">
                <a:solidFill>
                  <a:srgbClr val="000000"/>
                </a:solidFill>
                <a:latin typeface="Times" pitchFamily="18" charset="0"/>
                <a:ea typeface="華康中黑體(P)" pitchFamily="34" charset="-120"/>
              </a:endParaRPr>
            </a:p>
          </p:txBody>
        </p:sp>
        <p:sp>
          <p:nvSpPr>
            <p:cNvPr id="2262026" name="Oval 10"/>
            <p:cNvSpPr>
              <a:spLocks noChangeArrowheads="1"/>
            </p:cNvSpPr>
            <p:nvPr/>
          </p:nvSpPr>
          <p:spPr bwMode="auto">
            <a:xfrm>
              <a:off x="1584" y="1512"/>
              <a:ext cx="2880" cy="1248"/>
            </a:xfrm>
            <a:prstGeom prst="ellipse">
              <a:avLst/>
            </a:prstGeom>
            <a:gradFill rotWithShape="1">
              <a:gsLst>
                <a:gs pos="0">
                  <a:srgbClr val="6DA04E"/>
                </a:gs>
                <a:gs pos="0">
                  <a:srgbClr val="6FA587"/>
                </a:gs>
                <a:gs pos="100000">
                  <a:srgbClr val="99CC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b="0">
                <a:solidFill>
                  <a:srgbClr val="000000"/>
                </a:solidFill>
                <a:latin typeface="Times" pitchFamily="18" charset="0"/>
                <a:ea typeface="華康中黑體(P)" pitchFamily="34" charset="-120"/>
              </a:endParaRPr>
            </a:p>
          </p:txBody>
        </p:sp>
        <p:sp>
          <p:nvSpPr>
            <p:cNvPr id="2262027" name="Line 11"/>
            <p:cNvSpPr>
              <a:spLocks noChangeShapeType="1"/>
            </p:cNvSpPr>
            <p:nvPr/>
          </p:nvSpPr>
          <p:spPr bwMode="auto">
            <a:xfrm>
              <a:off x="1584" y="2136"/>
              <a:ext cx="2880" cy="0"/>
            </a:xfrm>
            <a:prstGeom prst="line">
              <a:avLst/>
            </a:prstGeom>
            <a:noFill/>
            <a:ln w="25400">
              <a:solidFill>
                <a:schemeClr val="bg1">
                  <a:alpha val="71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zh-TW" altLang="en-US" sz="2400" b="0">
                <a:solidFill>
                  <a:srgbClr val="000000"/>
                </a:solidFill>
                <a:latin typeface="Times" pitchFamily="18" charset="0"/>
                <a:ea typeface="華康中黑體(P)" pitchFamily="34" charset="-120"/>
              </a:endParaRPr>
            </a:p>
          </p:txBody>
        </p:sp>
        <p:sp>
          <p:nvSpPr>
            <p:cNvPr id="2262028" name="Line 12"/>
            <p:cNvSpPr>
              <a:spLocks noChangeShapeType="1"/>
            </p:cNvSpPr>
            <p:nvPr/>
          </p:nvSpPr>
          <p:spPr bwMode="auto">
            <a:xfrm>
              <a:off x="3024" y="1488"/>
              <a:ext cx="0" cy="1296"/>
            </a:xfrm>
            <a:prstGeom prst="line">
              <a:avLst/>
            </a:prstGeom>
            <a:noFill/>
            <a:ln w="25400">
              <a:solidFill>
                <a:schemeClr val="bg1">
                  <a:alpha val="69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zh-TW" altLang="en-US" sz="2400" b="0">
                <a:solidFill>
                  <a:srgbClr val="000000"/>
                </a:solidFill>
                <a:latin typeface="Times" pitchFamily="18" charset="0"/>
                <a:ea typeface="華康中黑體(P)" pitchFamily="34" charset="-120"/>
              </a:endParaRPr>
            </a:p>
          </p:txBody>
        </p:sp>
        <p:sp>
          <p:nvSpPr>
            <p:cNvPr id="2262029" name="Freeform 13"/>
            <p:cNvSpPr>
              <a:spLocks/>
            </p:cNvSpPr>
            <p:nvPr/>
          </p:nvSpPr>
          <p:spPr bwMode="auto">
            <a:xfrm rot="10384835">
              <a:off x="3714" y="1368"/>
              <a:ext cx="606" cy="530"/>
            </a:xfrm>
            <a:custGeom>
              <a:avLst/>
              <a:gdLst>
                <a:gd name="T0" fmla="*/ 494 w 750"/>
                <a:gd name="T1" fmla="*/ 166 h 470"/>
                <a:gd name="T2" fmla="*/ 750 w 750"/>
                <a:gd name="T3" fmla="*/ 338 h 470"/>
                <a:gd name="T4" fmla="*/ 492 w 750"/>
                <a:gd name="T5" fmla="*/ 470 h 470"/>
                <a:gd name="T6" fmla="*/ 490 w 750"/>
                <a:gd name="T7" fmla="*/ 390 h 470"/>
                <a:gd name="T8" fmla="*/ 142 w 750"/>
                <a:gd name="T9" fmla="*/ 306 h 470"/>
                <a:gd name="T10" fmla="*/ 4 w 750"/>
                <a:gd name="T11" fmla="*/ 172 h 470"/>
                <a:gd name="T12" fmla="*/ 0 w 750"/>
                <a:gd name="T13" fmla="*/ 2 h 470"/>
                <a:gd name="T14" fmla="*/ 166 w 750"/>
                <a:gd name="T15" fmla="*/ 168 h 470"/>
                <a:gd name="T16" fmla="*/ 496 w 750"/>
                <a:gd name="T17" fmla="*/ 248 h 470"/>
                <a:gd name="T18" fmla="*/ 494 w 750"/>
                <a:gd name="T19" fmla="*/ 1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 h="470">
                  <a:moveTo>
                    <a:pt x="494" y="166"/>
                  </a:moveTo>
                  <a:lnTo>
                    <a:pt x="750" y="338"/>
                  </a:lnTo>
                  <a:lnTo>
                    <a:pt x="492" y="470"/>
                  </a:lnTo>
                  <a:cubicBezTo>
                    <a:pt x="492" y="470"/>
                    <a:pt x="491" y="430"/>
                    <a:pt x="490" y="390"/>
                  </a:cubicBezTo>
                  <a:cubicBezTo>
                    <a:pt x="490" y="394"/>
                    <a:pt x="318" y="374"/>
                    <a:pt x="142" y="306"/>
                  </a:cubicBezTo>
                  <a:cubicBezTo>
                    <a:pt x="46" y="260"/>
                    <a:pt x="28" y="225"/>
                    <a:pt x="4" y="172"/>
                  </a:cubicBezTo>
                  <a:cubicBezTo>
                    <a:pt x="4" y="172"/>
                    <a:pt x="2" y="87"/>
                    <a:pt x="0" y="2"/>
                  </a:cubicBezTo>
                  <a:cubicBezTo>
                    <a:pt x="2" y="0"/>
                    <a:pt x="10" y="102"/>
                    <a:pt x="166" y="168"/>
                  </a:cubicBezTo>
                  <a:cubicBezTo>
                    <a:pt x="330" y="230"/>
                    <a:pt x="496" y="248"/>
                    <a:pt x="496" y="248"/>
                  </a:cubicBezTo>
                  <a:lnTo>
                    <a:pt x="494" y="166"/>
                  </a:lnTo>
                  <a:close/>
                </a:path>
              </a:pathLst>
            </a:custGeom>
            <a:solidFill>
              <a:srgbClr val="3333CC">
                <a:alpha val="75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b="0">
                <a:solidFill>
                  <a:srgbClr val="000000"/>
                </a:solidFill>
                <a:latin typeface="Times" pitchFamily="18" charset="0"/>
                <a:ea typeface="華康中黑體(P)" pitchFamily="34" charset="-120"/>
              </a:endParaRPr>
            </a:p>
          </p:txBody>
        </p:sp>
      </p:grpSp>
      <p:sp>
        <p:nvSpPr>
          <p:cNvPr id="2262033" name="Text Box 17"/>
          <p:cNvSpPr txBox="1">
            <a:spLocks noChangeArrowheads="1"/>
          </p:cNvSpPr>
          <p:nvPr/>
        </p:nvSpPr>
        <p:spPr bwMode="auto">
          <a:xfrm>
            <a:off x="3151113" y="2393197"/>
            <a:ext cx="1518364" cy="49244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latinLnBrk="1"/>
            <a:r>
              <a:rPr lang="zh-TW" altLang="en-US" sz="2600" dirty="0">
                <a:solidFill>
                  <a:schemeClr val="bg1"/>
                </a:solidFill>
                <a:latin typeface="微軟正黑體" panose="020B0604030504040204" pitchFamily="34" charset="-120"/>
                <a:ea typeface="微軟正黑體" panose="020B0604030504040204" pitchFamily="34" charset="-120"/>
                <a:cs typeface="Ebrima" panose="02000000000000000000" pitchFamily="2" charset="0"/>
              </a:rPr>
              <a:t>投資融資</a:t>
            </a:r>
            <a:endParaRPr lang="ko-KR" altLang="en-US" sz="2600" dirty="0">
              <a:solidFill>
                <a:schemeClr val="bg1"/>
              </a:solidFill>
              <a:latin typeface="微軟正黑體" panose="020B0604030504040204" pitchFamily="34" charset="-120"/>
              <a:ea typeface="標楷體" pitchFamily="65" charset="-120"/>
              <a:cs typeface="Ebrima" panose="02000000000000000000" pitchFamily="2" charset="0"/>
            </a:endParaRPr>
          </a:p>
        </p:txBody>
      </p:sp>
      <p:sp>
        <p:nvSpPr>
          <p:cNvPr id="2262034" name="Text Box 18"/>
          <p:cNvSpPr txBox="1">
            <a:spLocks noChangeArrowheads="1"/>
          </p:cNvSpPr>
          <p:nvPr/>
        </p:nvSpPr>
        <p:spPr bwMode="auto">
          <a:xfrm>
            <a:off x="5090172" y="2393197"/>
            <a:ext cx="1518364" cy="49244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latinLnBrk="1"/>
            <a:r>
              <a:rPr lang="zh-TW" altLang="en-US" sz="260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技術合作</a:t>
            </a:r>
            <a:endParaRPr lang="ko-KR" altLang="en-US" sz="2600" dirty="0">
              <a:solidFill>
                <a:srgbClr val="FFFFFF"/>
              </a:solidFill>
              <a:latin typeface="微軟正黑體" panose="020B0604030504040204" pitchFamily="34" charset="-120"/>
              <a:ea typeface="標楷體" pitchFamily="65" charset="-120"/>
              <a:cs typeface="Arial" panose="020B0604020202020204" pitchFamily="34" charset="0"/>
            </a:endParaRPr>
          </a:p>
        </p:txBody>
      </p:sp>
      <p:sp>
        <p:nvSpPr>
          <p:cNvPr id="2262036" name="Text Box 20"/>
          <p:cNvSpPr txBox="1">
            <a:spLocks noChangeArrowheads="1"/>
          </p:cNvSpPr>
          <p:nvPr/>
        </p:nvSpPr>
        <p:spPr bwMode="auto">
          <a:xfrm>
            <a:off x="5113389" y="3351698"/>
            <a:ext cx="1868535" cy="49244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latinLnBrk="1"/>
            <a:r>
              <a:rPr lang="zh-TW" altLang="en-US" sz="2600" dirty="0">
                <a:solidFill>
                  <a:srgbClr val="FFFFFF"/>
                </a:solidFill>
                <a:latin typeface="微軟正黑體" panose="020B0604030504040204" pitchFamily="34" charset="-120"/>
                <a:ea typeface="微軟正黑體" panose="020B0604030504040204" pitchFamily="34" charset="-120"/>
                <a:cs typeface="Ebrima" panose="02000000000000000000" pitchFamily="2" charset="0"/>
              </a:rPr>
              <a:t>人才培育</a:t>
            </a:r>
            <a:endParaRPr lang="ko-KR" altLang="en-US" sz="2600" dirty="0">
              <a:solidFill>
                <a:srgbClr val="FFFFFF"/>
              </a:solidFill>
              <a:latin typeface="微軟正黑體" panose="020B0604030504040204" pitchFamily="34" charset="-120"/>
              <a:ea typeface="標楷體" pitchFamily="65" charset="-120"/>
              <a:cs typeface="Ebrima" panose="02000000000000000000" pitchFamily="2" charset="0"/>
            </a:endParaRPr>
          </a:p>
        </p:txBody>
      </p:sp>
      <p:grpSp>
        <p:nvGrpSpPr>
          <p:cNvPr id="2262037" name="Group 21"/>
          <p:cNvGrpSpPr>
            <a:grpSpLocks/>
          </p:cNvGrpSpPr>
          <p:nvPr/>
        </p:nvGrpSpPr>
        <p:grpSpPr bwMode="auto">
          <a:xfrm>
            <a:off x="773918" y="3829050"/>
            <a:ext cx="1753559" cy="1486609"/>
            <a:chOff x="844" y="2356"/>
            <a:chExt cx="2084" cy="1515"/>
          </a:xfrm>
        </p:grpSpPr>
        <p:sp>
          <p:nvSpPr>
            <p:cNvPr id="2262038" name="Oval 22"/>
            <p:cNvSpPr>
              <a:spLocks noChangeArrowheads="1"/>
            </p:cNvSpPr>
            <p:nvPr/>
          </p:nvSpPr>
          <p:spPr bwMode="auto">
            <a:xfrm>
              <a:off x="844" y="2946"/>
              <a:ext cx="884" cy="246"/>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b="0">
                <a:solidFill>
                  <a:srgbClr val="000000"/>
                </a:solidFill>
                <a:latin typeface="Times" pitchFamily="18" charset="0"/>
                <a:ea typeface="華康中黑體(P)" pitchFamily="34" charset="-120"/>
              </a:endParaRPr>
            </a:p>
          </p:txBody>
        </p:sp>
        <p:pic>
          <p:nvPicPr>
            <p:cNvPr id="2262039" name="Picture 23" descr="Purple_ball"/>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encilGrayscale/>
                      </a14:imgEffect>
                      <a14:imgEffect>
                        <a14:colorTemperature colorTemp="6625"/>
                      </a14:imgEffect>
                    </a14:imgLayer>
                  </a14:imgProps>
                </a:ext>
                <a:ext uri="{28A0092B-C50C-407E-A947-70E740481C1C}">
                  <a14:useLocalDpi xmlns:a14="http://schemas.microsoft.com/office/drawing/2010/main" val="0"/>
                </a:ext>
              </a:extLst>
            </a:blip>
            <a:srcRect/>
            <a:stretch>
              <a:fillRect/>
            </a:stretch>
          </p:blipFill>
          <p:spPr bwMode="auto">
            <a:xfrm>
              <a:off x="1188" y="2356"/>
              <a:ext cx="1740" cy="1515"/>
            </a:xfrm>
            <a:prstGeom prst="rect">
              <a:avLst/>
            </a:prstGeom>
            <a:noFill/>
            <a:extLst>
              <a:ext uri="{909E8E84-426E-40DD-AFC4-6F175D3DCCD1}">
                <a14:hiddenFill xmlns:a14="http://schemas.microsoft.com/office/drawing/2010/main">
                  <a:solidFill>
                    <a:srgbClr val="FFFFFF"/>
                  </a:solidFill>
                </a14:hiddenFill>
              </a:ext>
            </a:extLst>
          </p:spPr>
        </p:pic>
        <p:sp>
          <p:nvSpPr>
            <p:cNvPr id="2262040" name="Text Box 24"/>
            <p:cNvSpPr txBox="1">
              <a:spLocks noChangeArrowheads="1"/>
            </p:cNvSpPr>
            <p:nvPr/>
          </p:nvSpPr>
          <p:spPr bwMode="auto">
            <a:xfrm>
              <a:off x="1567" y="2898"/>
              <a:ext cx="951" cy="47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latinLnBrk="1"/>
              <a:r>
                <a:rPr lang="zh-TW" altLang="en-US" sz="2400" b="1" dirty="0">
                  <a:solidFill>
                    <a:srgbClr val="FFFFFF"/>
                  </a:solidFill>
                  <a:latin typeface="微軟正黑體" panose="020B0604030504040204" pitchFamily="34" charset="-120"/>
                  <a:ea typeface="微軟正黑體" panose="020B0604030504040204" pitchFamily="34" charset="-120"/>
                </a:rPr>
                <a:t>人才</a:t>
              </a:r>
              <a:endParaRPr lang="ko-KR" altLang="en-US" sz="2400" b="1" dirty="0">
                <a:solidFill>
                  <a:srgbClr val="FFFFFF"/>
                </a:solidFill>
                <a:latin typeface="微軟正黑體" panose="020B0604030504040204" pitchFamily="34" charset="-120"/>
                <a:ea typeface="標楷體" pitchFamily="65" charset="-120"/>
              </a:endParaRPr>
            </a:p>
          </p:txBody>
        </p:sp>
      </p:grpSp>
      <p:grpSp>
        <p:nvGrpSpPr>
          <p:cNvPr id="3" name="群組 2"/>
          <p:cNvGrpSpPr/>
          <p:nvPr/>
        </p:nvGrpSpPr>
        <p:grpSpPr>
          <a:xfrm>
            <a:off x="6511159" y="4001686"/>
            <a:ext cx="1514301" cy="1453542"/>
            <a:chOff x="4964339" y="3724349"/>
            <a:chExt cx="2451732" cy="2160238"/>
          </a:xfrm>
        </p:grpSpPr>
        <p:sp>
          <p:nvSpPr>
            <p:cNvPr id="2262042" name="Oval 26"/>
            <p:cNvSpPr>
              <a:spLocks noChangeArrowheads="1"/>
            </p:cNvSpPr>
            <p:nvPr/>
          </p:nvSpPr>
          <p:spPr bwMode="auto">
            <a:xfrm>
              <a:off x="5037683" y="4413944"/>
              <a:ext cx="1406525" cy="390525"/>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b="0">
                <a:solidFill>
                  <a:srgbClr val="000000"/>
                </a:solidFill>
                <a:latin typeface="Times" pitchFamily="18" charset="0"/>
                <a:ea typeface="華康中黑體(P)" pitchFamily="34" charset="-120"/>
              </a:endParaRPr>
            </a:p>
          </p:txBody>
        </p:sp>
        <p:grpSp>
          <p:nvGrpSpPr>
            <p:cNvPr id="2" name="群組 1"/>
            <p:cNvGrpSpPr/>
            <p:nvPr/>
          </p:nvGrpSpPr>
          <p:grpSpPr>
            <a:xfrm>
              <a:off x="4964339" y="3724349"/>
              <a:ext cx="2451732" cy="2160238"/>
              <a:chOff x="6676844" y="3749185"/>
              <a:chExt cx="2522873" cy="2136239"/>
            </a:xfrm>
          </p:grpSpPr>
          <p:pic>
            <p:nvPicPr>
              <p:cNvPr id="2262043" name="Picture 27" descr="cobalt blue_ball"/>
              <p:cNvPicPr>
                <a:picLocks noChangeAspect="1" noChangeArrowheads="1"/>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6676844" y="3749185"/>
                <a:ext cx="2522873" cy="2136239"/>
              </a:xfrm>
              <a:prstGeom prst="rect">
                <a:avLst/>
              </a:prstGeom>
              <a:noFill/>
            </p:spPr>
          </p:pic>
          <p:sp>
            <p:nvSpPr>
              <p:cNvPr id="2262044" name="Text Box 28"/>
              <p:cNvSpPr txBox="1">
                <a:spLocks noChangeArrowheads="1"/>
              </p:cNvSpPr>
              <p:nvPr/>
            </p:nvSpPr>
            <p:spPr bwMode="auto">
              <a:xfrm>
                <a:off x="7186223" y="4431119"/>
                <a:ext cx="1333190" cy="678499"/>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latinLnBrk="1"/>
                <a:r>
                  <a:rPr lang="zh-TW" altLang="en-US" sz="2400" b="1" dirty="0">
                    <a:solidFill>
                      <a:srgbClr val="FFFFFF"/>
                    </a:solidFill>
                    <a:latin typeface="微軟正黑體" panose="020B0604030504040204" pitchFamily="34" charset="-120"/>
                    <a:ea typeface="微軟正黑體" panose="020B0604030504040204" pitchFamily="34" charset="-120"/>
                  </a:rPr>
                  <a:t>技術</a:t>
                </a:r>
                <a:endParaRPr lang="ko-KR" altLang="en-US" sz="2400" b="1" dirty="0">
                  <a:solidFill>
                    <a:srgbClr val="FFFFFF"/>
                  </a:solidFill>
                  <a:latin typeface="微軟正黑體" panose="020B0604030504040204" pitchFamily="34" charset="-120"/>
                  <a:ea typeface="標楷體" pitchFamily="65" charset="-120"/>
                </a:endParaRPr>
              </a:p>
            </p:txBody>
          </p:sp>
        </p:grpSp>
      </p:grpSp>
      <p:grpSp>
        <p:nvGrpSpPr>
          <p:cNvPr id="2262045" name="Group 29"/>
          <p:cNvGrpSpPr>
            <a:grpSpLocks/>
          </p:cNvGrpSpPr>
          <p:nvPr/>
        </p:nvGrpSpPr>
        <p:grpSpPr bwMode="auto">
          <a:xfrm>
            <a:off x="4086224" y="552450"/>
            <a:ext cx="1608731" cy="1725502"/>
            <a:chOff x="2544" y="-55"/>
            <a:chExt cx="1411" cy="1571"/>
          </a:xfrm>
        </p:grpSpPr>
        <p:sp>
          <p:nvSpPr>
            <p:cNvPr id="2262046" name="Oval 30"/>
            <p:cNvSpPr>
              <a:spLocks noChangeArrowheads="1"/>
            </p:cNvSpPr>
            <p:nvPr/>
          </p:nvSpPr>
          <p:spPr bwMode="auto">
            <a:xfrm>
              <a:off x="2560" y="1270"/>
              <a:ext cx="884" cy="246"/>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b="0">
                <a:solidFill>
                  <a:srgbClr val="000000"/>
                </a:solidFill>
                <a:latin typeface="Times" pitchFamily="18" charset="0"/>
                <a:ea typeface="華康中黑體(P)" pitchFamily="34" charset="-120"/>
              </a:endParaRPr>
            </a:p>
          </p:txBody>
        </p:sp>
        <p:pic>
          <p:nvPicPr>
            <p:cNvPr id="2262047" name="Picture 31" descr="yellowish_ball"/>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Effect>
                        <a14:sharpenSoften amount="93000"/>
                      </a14:imgEffect>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44" y="-55"/>
              <a:ext cx="1411" cy="1411"/>
            </a:xfrm>
            <a:prstGeom prst="rect">
              <a:avLst/>
            </a:prstGeom>
            <a:noFill/>
            <a:extLst>
              <a:ext uri="{909E8E84-426E-40DD-AFC4-6F175D3DCCD1}">
                <a14:hiddenFill xmlns:a14="http://schemas.microsoft.com/office/drawing/2010/main">
                  <a:solidFill>
                    <a:srgbClr val="FFFFFF"/>
                  </a:solidFill>
                </a14:hiddenFill>
              </a:ext>
            </a:extLst>
          </p:spPr>
        </p:pic>
        <p:sp>
          <p:nvSpPr>
            <p:cNvPr id="2262048" name="Text Box 32"/>
            <p:cNvSpPr txBox="1">
              <a:spLocks noChangeArrowheads="1"/>
            </p:cNvSpPr>
            <p:nvPr/>
          </p:nvSpPr>
          <p:spPr bwMode="auto">
            <a:xfrm>
              <a:off x="2849" y="429"/>
              <a:ext cx="702" cy="42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latinLnBrk="1"/>
              <a:r>
                <a:rPr lang="zh-TW" altLang="en-US" sz="2400" b="1" dirty="0">
                  <a:solidFill>
                    <a:srgbClr val="FFFFFF"/>
                  </a:solidFill>
                  <a:latin typeface="微軟正黑體" panose="020B0604030504040204" pitchFamily="34" charset="-120"/>
                  <a:ea typeface="微軟正黑體" panose="020B0604030504040204" pitchFamily="34" charset="-120"/>
                </a:rPr>
                <a:t>資金</a:t>
              </a:r>
              <a:endParaRPr lang="ko-KR" altLang="en-US" sz="2400" b="1" dirty="0">
                <a:solidFill>
                  <a:srgbClr val="FFFFFF"/>
                </a:solidFill>
                <a:latin typeface="微軟正黑體" panose="020B0604030504040204" pitchFamily="34" charset="-120"/>
                <a:ea typeface="標楷體" pitchFamily="65" charset="-120"/>
              </a:endParaRPr>
            </a:p>
          </p:txBody>
        </p:sp>
      </p:grpSp>
      <p:sp>
        <p:nvSpPr>
          <p:cNvPr id="33" name="Rectangle 1047"/>
          <p:cNvSpPr>
            <a:spLocks noChangeArrowheads="1"/>
          </p:cNvSpPr>
          <p:nvPr/>
        </p:nvSpPr>
        <p:spPr bwMode="auto">
          <a:xfrm>
            <a:off x="-67522" y="25329"/>
            <a:ext cx="3436440" cy="6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15000"/>
              </a:spcBef>
            </a:pPr>
            <a:r>
              <a:rPr lang="zh-TW" altLang="en-US" sz="3200" b="1" dirty="0">
                <a:solidFill>
                  <a:srgbClr val="000000"/>
                </a:solidFill>
                <a:latin typeface="微軟正黑體" panose="020B0604030504040204" pitchFamily="34" charset="-120"/>
                <a:ea typeface="微軟正黑體" panose="020B0604030504040204" pitchFamily="34" charset="-120"/>
              </a:rPr>
              <a:t>國合會的業務類別</a:t>
            </a:r>
          </a:p>
        </p:txBody>
      </p:sp>
      <p:sp>
        <p:nvSpPr>
          <p:cNvPr id="34" name="Rectangle 3"/>
          <p:cNvSpPr>
            <a:spLocks noChangeArrowheads="1"/>
          </p:cNvSpPr>
          <p:nvPr/>
        </p:nvSpPr>
        <p:spPr bwMode="auto">
          <a:xfrm>
            <a:off x="0" y="590194"/>
            <a:ext cx="3563888" cy="71697"/>
          </a:xfrm>
          <a:prstGeom prst="rect">
            <a:avLst/>
          </a:prstGeom>
          <a:solidFill>
            <a:srgbClr val="99CC00">
              <a:alpha val="61000"/>
            </a:srgbClr>
          </a:solidFill>
          <a:ln>
            <a:noFill/>
          </a:ln>
          <a:effectLst/>
          <a:extLst/>
        </p:spPr>
        <p:txBody>
          <a:bodyPr wrap="none" anchor="ctr"/>
          <a:lstStyle/>
          <a:p>
            <a:pPr>
              <a:defRPr/>
            </a:pPr>
            <a:endParaRPr lang="zh-TW" altLang="en-US" kern="0">
              <a:solidFill>
                <a:sysClr val="windowText" lastClr="000000"/>
              </a:solidFill>
              <a:latin typeface="Arial" charset="0"/>
              <a:ea typeface="華康中黑體(P)" pitchFamily="34" charset="-120"/>
            </a:endParaRPr>
          </a:p>
        </p:txBody>
      </p:sp>
      <p:sp>
        <p:nvSpPr>
          <p:cNvPr id="35" name="Text Box 17"/>
          <p:cNvSpPr txBox="1">
            <a:spLocks noChangeArrowheads="1"/>
          </p:cNvSpPr>
          <p:nvPr/>
        </p:nvSpPr>
        <p:spPr bwMode="auto">
          <a:xfrm>
            <a:off x="3235606" y="3366702"/>
            <a:ext cx="1518364" cy="49244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latinLnBrk="1"/>
            <a:r>
              <a:rPr lang="zh-TW" altLang="en-US" sz="2600" dirty="0">
                <a:solidFill>
                  <a:srgbClr val="FFFFFF"/>
                </a:solidFill>
                <a:latin typeface="微軟正黑體 Light" panose="020B0304030504040204" pitchFamily="34" charset="-120"/>
                <a:ea typeface="微軟正黑體 Light" panose="020B0304030504040204" pitchFamily="34" charset="-120"/>
                <a:cs typeface="Ebrima" panose="02000000000000000000" pitchFamily="2" charset="0"/>
              </a:rPr>
              <a:t>人道援助</a:t>
            </a:r>
            <a:endParaRPr lang="ko-KR" altLang="en-US" sz="2600" dirty="0">
              <a:solidFill>
                <a:srgbClr val="FFFFFF"/>
              </a:solidFill>
              <a:latin typeface="微軟正黑體 Light" panose="020B0304030504040204" pitchFamily="34" charset="-120"/>
              <a:ea typeface="標楷體" pitchFamily="65" charset="-120"/>
              <a:cs typeface="Ebrima" panose="02000000000000000000" pitchFamily="2" charset="0"/>
            </a:endParaRPr>
          </a:p>
        </p:txBody>
      </p:sp>
    </p:spTree>
    <p:extLst>
      <p:ext uri="{BB962C8B-B14F-4D97-AF65-F5344CB8AC3E}">
        <p14:creationId xmlns:p14="http://schemas.microsoft.com/office/powerpoint/2010/main" val="200787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11560" y="1556792"/>
            <a:ext cx="676773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lvl="0" algn="l" eaLnBrk="1" hangingPunct="1">
              <a:defRPr/>
            </a:pPr>
            <a:r>
              <a:rPr lang="zh-TW" altLang="en-US" sz="3200" b="1" dirty="0">
                <a:solidFill>
                  <a:srgbClr val="000000"/>
                </a:solidFill>
                <a:latin typeface="微軟正黑體" panose="020B0604030504040204" pitchFamily="34" charset="-120"/>
                <a:ea typeface="微軟正黑體" panose="020B0604030504040204" pitchFamily="34" charset="-120"/>
                <a:cs typeface="+mn-cs"/>
              </a:rPr>
              <a:t>國合會海外服務工作團介紹</a:t>
            </a:r>
          </a:p>
        </p:txBody>
      </p:sp>
      <p:sp>
        <p:nvSpPr>
          <p:cNvPr id="7" name="矩形 6">
            <a:extLst>
              <a:ext uri="{FF2B5EF4-FFF2-40B4-BE49-F238E27FC236}">
                <a16:creationId xmlns:a16="http://schemas.microsoft.com/office/drawing/2014/main" id="{4BCDDFA7-B4C7-4636-90A6-FA696BEA2546}"/>
              </a:ext>
            </a:extLst>
          </p:cNvPr>
          <p:cNvSpPr/>
          <p:nvPr/>
        </p:nvSpPr>
        <p:spPr>
          <a:xfrm>
            <a:off x="-8409" y="2118243"/>
            <a:ext cx="6372200" cy="124349"/>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pic>
        <p:nvPicPr>
          <p:cNvPr id="5" name="圖片 4">
            <a:extLst>
              <a:ext uri="{FF2B5EF4-FFF2-40B4-BE49-F238E27FC236}">
                <a16:creationId xmlns:a16="http://schemas.microsoft.com/office/drawing/2014/main" id="{ECC736EA-6133-4C27-B7BF-27F5ACFEA6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7594" y="2724367"/>
            <a:ext cx="2948812" cy="2215940"/>
          </a:xfrm>
          <a:prstGeom prst="rect">
            <a:avLst/>
          </a:prstGeom>
          <a:ln>
            <a:noFill/>
          </a:ln>
          <a:effectLst>
            <a:outerShdw blurRad="190500" algn="tl" rotWithShape="0">
              <a:srgbClr val="000000">
                <a:alpha val="70000"/>
              </a:srgbClr>
            </a:outerShdw>
          </a:effectLst>
        </p:spPr>
      </p:pic>
      <p:pic>
        <p:nvPicPr>
          <p:cNvPr id="9" name="圖片 8">
            <a:extLst>
              <a:ext uri="{FF2B5EF4-FFF2-40B4-BE49-F238E27FC236}">
                <a16:creationId xmlns:a16="http://schemas.microsoft.com/office/drawing/2014/main" id="{11772504-AA92-422E-A067-9CF87D1750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16" y="2724367"/>
            <a:ext cx="2954586" cy="2215940"/>
          </a:xfrm>
          <a:prstGeom prst="rect">
            <a:avLst/>
          </a:prstGeom>
          <a:ln>
            <a:noFill/>
          </a:ln>
          <a:effectLst>
            <a:outerShdw blurRad="190500" algn="tl" rotWithShape="0">
              <a:srgbClr val="000000">
                <a:alpha val="70000"/>
              </a:srgbClr>
            </a:outerShdw>
          </a:effectLst>
        </p:spPr>
      </p:pic>
      <p:pic>
        <p:nvPicPr>
          <p:cNvPr id="11" name="圖片 10">
            <a:extLst>
              <a:ext uri="{FF2B5EF4-FFF2-40B4-BE49-F238E27FC236}">
                <a16:creationId xmlns:a16="http://schemas.microsoft.com/office/drawing/2014/main" id="{530FD305-91F6-4BDF-92F6-0B7365F05F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1198" y="2727418"/>
            <a:ext cx="2954587" cy="22159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460006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
            <a:extLst>
              <a:ext uri="{FF2B5EF4-FFF2-40B4-BE49-F238E27FC236}">
                <a16:creationId xmlns:a16="http://schemas.microsoft.com/office/drawing/2014/main" id="{CB4EE097-B1C1-49DE-A7D1-2418888D75DE}"/>
              </a:ext>
            </a:extLst>
          </p:cNvPr>
          <p:cNvSpPr>
            <a:spLocks noChangeArrowheads="1"/>
          </p:cNvSpPr>
          <p:nvPr/>
        </p:nvSpPr>
        <p:spPr bwMode="auto">
          <a:xfrm>
            <a:off x="114300" y="85725"/>
            <a:ext cx="6978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charset="0"/>
                <a:ea typeface="Taipei" charset="0"/>
              </a:defRPr>
            </a:lvl1pPr>
            <a:lvl2pPr marL="742950" indent="-285750" eaLnBrk="0" hangingPunct="0">
              <a:spcBef>
                <a:spcPct val="20000"/>
              </a:spcBef>
              <a:buChar char="–"/>
              <a:defRPr kumimoji="1" sz="2800">
                <a:solidFill>
                  <a:schemeClr val="tx1"/>
                </a:solidFill>
                <a:latin typeface="Times New Roman" charset="0"/>
                <a:ea typeface="Taipei" charset="0"/>
              </a:defRPr>
            </a:lvl2pPr>
            <a:lvl3pPr marL="1143000" indent="-228600" eaLnBrk="0" hangingPunct="0">
              <a:spcBef>
                <a:spcPct val="20000"/>
              </a:spcBef>
              <a:buChar char="•"/>
              <a:defRPr kumimoji="1" sz="2400">
                <a:solidFill>
                  <a:schemeClr val="tx1"/>
                </a:solidFill>
                <a:latin typeface="Times New Roman" charset="0"/>
                <a:ea typeface="Taipei" charset="0"/>
              </a:defRPr>
            </a:lvl3pPr>
            <a:lvl4pPr marL="1600200" indent="-228600" eaLnBrk="0" hangingPunct="0">
              <a:spcBef>
                <a:spcPct val="20000"/>
              </a:spcBef>
              <a:buChar char="–"/>
              <a:defRPr kumimoji="1" sz="2000">
                <a:solidFill>
                  <a:schemeClr val="tx1"/>
                </a:solidFill>
                <a:latin typeface="Times New Roman" charset="0"/>
                <a:ea typeface="Taipei" charset="0"/>
              </a:defRPr>
            </a:lvl4pPr>
            <a:lvl5pPr marL="2057400" indent="-228600" eaLnBrk="0" hangingPunct="0">
              <a:spcBef>
                <a:spcPct val="20000"/>
              </a:spcBef>
              <a:buChar char="»"/>
              <a:defRPr kumimoji="1" sz="2000">
                <a:solidFill>
                  <a:schemeClr val="tx1"/>
                </a:solidFill>
                <a:latin typeface="Times New Roman" charset="0"/>
                <a:ea typeface="Taipei"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Taipei"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Taipei"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Taipei"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Taipei" charset="0"/>
              </a:defRPr>
            </a:lvl9pPr>
          </a:lstStyle>
          <a:p>
            <a:pPr eaLnBrk="1" fontAlgn="base" hangingPunct="1">
              <a:spcBef>
                <a:spcPct val="0"/>
              </a:spcBef>
              <a:spcAft>
                <a:spcPct val="0"/>
              </a:spcAft>
              <a:buFontTx/>
              <a:buNone/>
            </a:pPr>
            <a:r>
              <a:rPr lang="zh-TW" altLang="en-US" b="1" dirty="0">
                <a:solidFill>
                  <a:srgbClr val="000000"/>
                </a:solidFill>
                <a:latin typeface="微軟正黑體" panose="020B0604030504040204" pitchFamily="34" charset="-120"/>
                <a:ea typeface="微軟正黑體" panose="020B0604030504040204" pitchFamily="34" charset="-120"/>
              </a:rPr>
              <a:t>簡介</a:t>
            </a:r>
          </a:p>
        </p:txBody>
      </p:sp>
      <p:sp>
        <p:nvSpPr>
          <p:cNvPr id="10" name="文字方塊 9">
            <a:extLst>
              <a:ext uri="{FF2B5EF4-FFF2-40B4-BE49-F238E27FC236}">
                <a16:creationId xmlns:a16="http://schemas.microsoft.com/office/drawing/2014/main" id="{42E5ED4B-2C9B-403C-8763-4C9E619E6F94}"/>
              </a:ext>
            </a:extLst>
          </p:cNvPr>
          <p:cNvSpPr txBox="1"/>
          <p:nvPr/>
        </p:nvSpPr>
        <p:spPr>
          <a:xfrm>
            <a:off x="395536" y="1243942"/>
            <a:ext cx="8111051" cy="2831544"/>
          </a:xfrm>
          <a:prstGeom prst="rect">
            <a:avLst/>
          </a:prstGeom>
          <a:solidFill>
            <a:srgbClr val="FFFFFF">
              <a:alpha val="54000"/>
            </a:srgbClr>
          </a:solidFill>
        </p:spPr>
        <p:txBody>
          <a:bodyPr wrap="square" rtlCol="0">
            <a:spAutoFit/>
          </a:bodyPr>
          <a:lstStyle/>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1"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配合我國國際合作發展政策，促進友邦及友好國家之經濟建設及社會發展，籌設類似美國和平工作團（</a:t>
            </a:r>
            <a:r>
              <a:rPr kumimoji="1" lang="en-US" altLang="zh-TW"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Peace Corps</a:t>
            </a:r>
            <a:r>
              <a:rPr kumimoji="1"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）之國際志願工作計畫。</a:t>
            </a:r>
            <a:endParaRPr kumimoji="1" lang="en-US" altLang="zh-TW"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342900" marR="0" lvl="0" indent="-342900" defTabSz="914400" eaLnBrk="1" fontAlgn="base" latinLnBrk="0" hangingPunct="1">
              <a:lnSpc>
                <a:spcPct val="100000"/>
              </a:lnSpc>
              <a:spcBef>
                <a:spcPts val="600"/>
              </a:spcBef>
              <a:spcAft>
                <a:spcPct val="0"/>
              </a:spcAft>
              <a:buClrTx/>
              <a:buSzTx/>
              <a:buFont typeface="Wingdings" panose="05000000000000000000" pitchFamily="2" charset="2"/>
              <a:buChar char="Ø"/>
              <a:tabLst/>
              <a:defRPr/>
            </a:pPr>
            <a:r>
              <a:rPr kumimoji="1" lang="en-US" altLang="zh-TW"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1996</a:t>
            </a:r>
            <a:r>
              <a:rPr kumimoji="1"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年成立海外服務工作團，協助開發援助或人道援助專案，派遣</a:t>
            </a:r>
            <a:r>
              <a:rPr kumimoji="1" lang="en-US" altLang="zh-TW"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a:t>
            </a:r>
            <a:r>
              <a:rPr kumimoji="1"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年期長期志工，或配合國合會計畫或</a:t>
            </a:r>
            <a:r>
              <a:rPr kumimoji="1" lang="en-US" altLang="zh-TW"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INGOs</a:t>
            </a:r>
            <a:r>
              <a:rPr kumimoji="1"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派遣專案志工至海外服務</a:t>
            </a:r>
            <a:endParaRPr kumimoji="1" lang="en-US" altLang="zh-TW"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342900" marR="0" lvl="0" indent="-342900" defTabSz="914400" eaLnBrk="1" fontAlgn="base" latinLnBrk="0" hangingPunct="1">
              <a:lnSpc>
                <a:spcPct val="100000"/>
              </a:lnSpc>
              <a:spcBef>
                <a:spcPts val="600"/>
              </a:spcBef>
              <a:spcAft>
                <a:spcPct val="0"/>
              </a:spcAft>
              <a:buClrTx/>
              <a:buSzTx/>
              <a:buFont typeface="Wingdings" panose="05000000000000000000" pitchFamily="2" charset="2"/>
              <a:buChar char="Ø"/>
              <a:tabLst/>
              <a:defRPr/>
            </a:pPr>
            <a:endParaRPr kumimoji="1" lang="en-US" altLang="zh-TW"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nvGrpSpPr>
          <p:cNvPr id="12" name="群組 11">
            <a:extLst>
              <a:ext uri="{FF2B5EF4-FFF2-40B4-BE49-F238E27FC236}">
                <a16:creationId xmlns:a16="http://schemas.microsoft.com/office/drawing/2014/main" id="{50754537-F719-4A46-8C38-B17C84F84C87}"/>
              </a:ext>
            </a:extLst>
          </p:cNvPr>
          <p:cNvGrpSpPr/>
          <p:nvPr/>
        </p:nvGrpSpPr>
        <p:grpSpPr>
          <a:xfrm>
            <a:off x="531988" y="4941168"/>
            <a:ext cx="8229821" cy="983885"/>
            <a:chOff x="416896" y="5049772"/>
            <a:chExt cx="8228800" cy="942037"/>
          </a:xfrm>
        </p:grpSpPr>
        <p:pic>
          <p:nvPicPr>
            <p:cNvPr id="13" name="圖片 12">
              <a:extLst>
                <a:ext uri="{FF2B5EF4-FFF2-40B4-BE49-F238E27FC236}">
                  <a16:creationId xmlns:a16="http://schemas.microsoft.com/office/drawing/2014/main" id="{B0F6EB2D-5768-441A-8C16-36B8735302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80112" y="5052209"/>
              <a:ext cx="1296144" cy="939600"/>
            </a:xfrm>
            <a:prstGeom prst="rect">
              <a:avLst/>
            </a:prstGeom>
          </p:spPr>
        </p:pic>
        <p:pic>
          <p:nvPicPr>
            <p:cNvPr id="14" name="圖片 13">
              <a:extLst>
                <a:ext uri="{FF2B5EF4-FFF2-40B4-BE49-F238E27FC236}">
                  <a16:creationId xmlns:a16="http://schemas.microsoft.com/office/drawing/2014/main" id="{1B99B442-03A4-4079-A276-CAFDA03BA0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55164" y="5049772"/>
              <a:ext cx="1407897" cy="938598"/>
            </a:xfrm>
            <a:prstGeom prst="rect">
              <a:avLst/>
            </a:prstGeom>
          </p:spPr>
        </p:pic>
        <p:pic>
          <p:nvPicPr>
            <p:cNvPr id="15" name="圖片 14">
              <a:extLst>
                <a:ext uri="{FF2B5EF4-FFF2-40B4-BE49-F238E27FC236}">
                  <a16:creationId xmlns:a16="http://schemas.microsoft.com/office/drawing/2014/main" id="{836BBEF3-8266-49B0-9722-D5818CD9BB3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6896" y="5051069"/>
              <a:ext cx="1326314" cy="939600"/>
            </a:xfrm>
            <a:prstGeom prst="rect">
              <a:avLst/>
            </a:prstGeom>
          </p:spPr>
        </p:pic>
        <p:pic>
          <p:nvPicPr>
            <p:cNvPr id="16" name="圖片 15">
              <a:extLst>
                <a:ext uri="{FF2B5EF4-FFF2-40B4-BE49-F238E27FC236}">
                  <a16:creationId xmlns:a16="http://schemas.microsoft.com/office/drawing/2014/main" id="{0F14F141-C84A-4B45-A7BD-8C22A19A58B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87530" y="5049772"/>
              <a:ext cx="1324020" cy="939600"/>
            </a:xfrm>
            <a:prstGeom prst="rect">
              <a:avLst/>
            </a:prstGeom>
          </p:spPr>
        </p:pic>
        <p:pic>
          <p:nvPicPr>
            <p:cNvPr id="17" name="圖片 16">
              <a:extLst>
                <a:ext uri="{FF2B5EF4-FFF2-40B4-BE49-F238E27FC236}">
                  <a16:creationId xmlns:a16="http://schemas.microsoft.com/office/drawing/2014/main" id="{3025953B-7741-4C67-BD43-2D06EDD632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36296" y="5052209"/>
              <a:ext cx="1409400" cy="939600"/>
            </a:xfrm>
            <a:prstGeom prst="rect">
              <a:avLst/>
            </a:prstGeom>
          </p:spPr>
        </p:pic>
      </p:grpSp>
      <p:sp>
        <p:nvSpPr>
          <p:cNvPr id="18" name="矩形 17">
            <a:extLst>
              <a:ext uri="{FF2B5EF4-FFF2-40B4-BE49-F238E27FC236}">
                <a16:creationId xmlns:a16="http://schemas.microsoft.com/office/drawing/2014/main" id="{A0B39AA0-A7A7-42AE-BE6B-A59EFD9F032A}"/>
              </a:ext>
            </a:extLst>
          </p:cNvPr>
          <p:cNvSpPr/>
          <p:nvPr/>
        </p:nvSpPr>
        <p:spPr>
          <a:xfrm>
            <a:off x="0" y="644437"/>
            <a:ext cx="5652120" cy="120267"/>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algn="ctr" fontAlgn="base">
              <a:spcBef>
                <a:spcPct val="0"/>
              </a:spcBef>
              <a:spcAft>
                <a:spcPct val="0"/>
              </a:spcAft>
              <a:defRPr/>
            </a:pPr>
            <a:endParaRPr kumimoji="1" lang="zh-TW" altLang="en-US" sz="3200" b="1" kern="0">
              <a:solidFill>
                <a:prstClr val="white"/>
              </a:solidFill>
              <a:latin typeface="華康粗黑體(P)" pitchFamily="34" charset="-120"/>
              <a:ea typeface="華康粗黑體(P)" pitchFamily="34" charset="-120"/>
            </a:endParaRPr>
          </a:p>
        </p:txBody>
      </p:sp>
    </p:spTree>
    <p:extLst>
      <p:ext uri="{BB962C8B-B14F-4D97-AF65-F5344CB8AC3E}">
        <p14:creationId xmlns:p14="http://schemas.microsoft.com/office/powerpoint/2010/main" val="36130993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a:extLst>
              <a:ext uri="{FF2B5EF4-FFF2-40B4-BE49-F238E27FC236}">
                <a16:creationId xmlns:a16="http://schemas.microsoft.com/office/drawing/2014/main" id="{ADF8D6D5-F182-44D6-A253-40A259075689}"/>
              </a:ext>
            </a:extLst>
          </p:cNvPr>
          <p:cNvSpPr>
            <a:spLocks noChangeArrowheads="1"/>
          </p:cNvSpPr>
          <p:nvPr/>
        </p:nvSpPr>
        <p:spPr bwMode="auto">
          <a:xfrm>
            <a:off x="114300" y="85725"/>
            <a:ext cx="6978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charset="0"/>
                <a:ea typeface="Taipei" charset="0"/>
              </a:defRPr>
            </a:lvl1pPr>
            <a:lvl2pPr marL="742950" indent="-285750" eaLnBrk="0" hangingPunct="0">
              <a:spcBef>
                <a:spcPct val="20000"/>
              </a:spcBef>
              <a:buChar char="–"/>
              <a:defRPr kumimoji="1" sz="2800">
                <a:solidFill>
                  <a:schemeClr val="tx1"/>
                </a:solidFill>
                <a:latin typeface="Times New Roman" charset="0"/>
                <a:ea typeface="Taipei" charset="0"/>
              </a:defRPr>
            </a:lvl2pPr>
            <a:lvl3pPr marL="1143000" indent="-228600" eaLnBrk="0" hangingPunct="0">
              <a:spcBef>
                <a:spcPct val="20000"/>
              </a:spcBef>
              <a:buChar char="•"/>
              <a:defRPr kumimoji="1" sz="2400">
                <a:solidFill>
                  <a:schemeClr val="tx1"/>
                </a:solidFill>
                <a:latin typeface="Times New Roman" charset="0"/>
                <a:ea typeface="Taipei" charset="0"/>
              </a:defRPr>
            </a:lvl3pPr>
            <a:lvl4pPr marL="1600200" indent="-228600" eaLnBrk="0" hangingPunct="0">
              <a:spcBef>
                <a:spcPct val="20000"/>
              </a:spcBef>
              <a:buChar char="–"/>
              <a:defRPr kumimoji="1" sz="2000">
                <a:solidFill>
                  <a:schemeClr val="tx1"/>
                </a:solidFill>
                <a:latin typeface="Times New Roman" charset="0"/>
                <a:ea typeface="Taipei" charset="0"/>
              </a:defRPr>
            </a:lvl4pPr>
            <a:lvl5pPr marL="2057400" indent="-228600" eaLnBrk="0" hangingPunct="0">
              <a:spcBef>
                <a:spcPct val="20000"/>
              </a:spcBef>
              <a:buChar char="»"/>
              <a:defRPr kumimoji="1" sz="2000">
                <a:solidFill>
                  <a:schemeClr val="tx1"/>
                </a:solidFill>
                <a:latin typeface="Times New Roman" charset="0"/>
                <a:ea typeface="Taipei"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Taipei"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Taipei"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Taipei"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Taipe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志工服務領域</a:t>
            </a:r>
          </a:p>
        </p:txBody>
      </p:sp>
      <p:grpSp>
        <p:nvGrpSpPr>
          <p:cNvPr id="13" name="群組 12">
            <a:extLst>
              <a:ext uri="{FF2B5EF4-FFF2-40B4-BE49-F238E27FC236}">
                <a16:creationId xmlns:a16="http://schemas.microsoft.com/office/drawing/2014/main" id="{66A4195F-02FD-4462-9517-B76F9B61ED39}"/>
              </a:ext>
            </a:extLst>
          </p:cNvPr>
          <p:cNvGrpSpPr/>
          <p:nvPr/>
        </p:nvGrpSpPr>
        <p:grpSpPr>
          <a:xfrm>
            <a:off x="700404" y="681513"/>
            <a:ext cx="7329437" cy="5580255"/>
            <a:chOff x="750344" y="937874"/>
            <a:chExt cx="8191159" cy="4962233"/>
          </a:xfrm>
        </p:grpSpPr>
        <p:grpSp>
          <p:nvGrpSpPr>
            <p:cNvPr id="14" name="群組 13">
              <a:extLst>
                <a:ext uri="{FF2B5EF4-FFF2-40B4-BE49-F238E27FC236}">
                  <a16:creationId xmlns:a16="http://schemas.microsoft.com/office/drawing/2014/main" id="{BB750232-C1B6-4728-BB77-B169BDEFF6F6}"/>
                </a:ext>
              </a:extLst>
            </p:cNvPr>
            <p:cNvGrpSpPr/>
            <p:nvPr/>
          </p:nvGrpSpPr>
          <p:grpSpPr>
            <a:xfrm>
              <a:off x="755575" y="937874"/>
              <a:ext cx="7872366" cy="1223465"/>
              <a:chOff x="755575" y="937874"/>
              <a:chExt cx="7872366" cy="1223465"/>
            </a:xfrm>
          </p:grpSpPr>
          <p:sp>
            <p:nvSpPr>
              <p:cNvPr id="30" name="按鈕形 24">
                <a:extLst>
                  <a:ext uri="{FF2B5EF4-FFF2-40B4-BE49-F238E27FC236}">
                    <a16:creationId xmlns:a16="http://schemas.microsoft.com/office/drawing/2014/main" id="{E84F6FC8-4D56-4011-B93B-26FECE283ACB}"/>
                  </a:ext>
                </a:extLst>
              </p:cNvPr>
              <p:cNvSpPr>
                <a:spLocks noChangeAspect="1"/>
              </p:cNvSpPr>
              <p:nvPr/>
            </p:nvSpPr>
            <p:spPr bwMode="auto">
              <a:xfrm>
                <a:off x="755575" y="937874"/>
                <a:ext cx="1741997" cy="648072"/>
              </a:xfrm>
              <a:prstGeom prst="bevel">
                <a:avLst/>
              </a:prstGeom>
              <a:solidFill>
                <a:schemeClr val="accent6">
                  <a:lumMod val="40000"/>
                  <a:lumOff val="60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農業</a:t>
                </a:r>
                <a:endParaRPr kumimoji="1"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1" name="矩形 30">
                <a:extLst>
                  <a:ext uri="{FF2B5EF4-FFF2-40B4-BE49-F238E27FC236}">
                    <a16:creationId xmlns:a16="http://schemas.microsoft.com/office/drawing/2014/main" id="{0851004C-1913-4E99-A82A-990DB69B2D67}"/>
                  </a:ext>
                </a:extLst>
              </p:cNvPr>
              <p:cNvSpPr>
                <a:spLocks noChangeArrowheads="1"/>
              </p:cNvSpPr>
              <p:nvPr/>
            </p:nvSpPr>
            <p:spPr bwMode="auto">
              <a:xfrm>
                <a:off x="2468441" y="1761229"/>
                <a:ext cx="6159500" cy="400110"/>
              </a:xfrm>
              <a:prstGeom prst="rect">
                <a:avLst/>
              </a:prstGeom>
              <a:noFill/>
              <a:ln>
                <a:noFill/>
              </a:ln>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公衛推廣、流病統計、營養等</a:t>
                </a:r>
                <a:endPar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5" name="群組 14">
              <a:extLst>
                <a:ext uri="{FF2B5EF4-FFF2-40B4-BE49-F238E27FC236}">
                  <a16:creationId xmlns:a16="http://schemas.microsoft.com/office/drawing/2014/main" id="{A72B0CD5-B300-4FED-8DFD-8E9D8D62763F}"/>
                </a:ext>
              </a:extLst>
            </p:cNvPr>
            <p:cNvGrpSpPr/>
            <p:nvPr/>
          </p:nvGrpSpPr>
          <p:grpSpPr>
            <a:xfrm>
              <a:off x="756730" y="1070840"/>
              <a:ext cx="8125610" cy="1251649"/>
              <a:chOff x="756730" y="1070840"/>
              <a:chExt cx="8125610" cy="1251649"/>
            </a:xfrm>
          </p:grpSpPr>
          <p:sp>
            <p:nvSpPr>
              <p:cNvPr id="28" name="按鈕形 22">
                <a:extLst>
                  <a:ext uri="{FF2B5EF4-FFF2-40B4-BE49-F238E27FC236}">
                    <a16:creationId xmlns:a16="http://schemas.microsoft.com/office/drawing/2014/main" id="{665B5286-AAE0-4BFE-B3B4-A4771D89254E}"/>
                  </a:ext>
                </a:extLst>
              </p:cNvPr>
              <p:cNvSpPr/>
              <p:nvPr/>
            </p:nvSpPr>
            <p:spPr bwMode="auto">
              <a:xfrm>
                <a:off x="756730" y="1674489"/>
                <a:ext cx="1740842" cy="648000"/>
              </a:xfrm>
              <a:prstGeom prst="bevel">
                <a:avLst/>
              </a:prstGeom>
              <a:solidFill>
                <a:schemeClr val="accent5">
                  <a:lumMod val="40000"/>
                  <a:lumOff val="60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公衛醫療</a:t>
                </a:r>
              </a:p>
            </p:txBody>
          </p:sp>
          <p:sp>
            <p:nvSpPr>
              <p:cNvPr id="29" name="矩形 28">
                <a:extLst>
                  <a:ext uri="{FF2B5EF4-FFF2-40B4-BE49-F238E27FC236}">
                    <a16:creationId xmlns:a16="http://schemas.microsoft.com/office/drawing/2014/main" id="{1DC1FDEC-0212-4388-80AE-3450C4A4FD0D}"/>
                  </a:ext>
                </a:extLst>
              </p:cNvPr>
              <p:cNvSpPr>
                <a:spLocks noChangeArrowheads="1"/>
              </p:cNvSpPr>
              <p:nvPr/>
            </p:nvSpPr>
            <p:spPr bwMode="auto">
              <a:xfrm>
                <a:off x="2497572" y="1070840"/>
                <a:ext cx="6384768" cy="400110"/>
              </a:xfrm>
              <a:prstGeom prst="rect">
                <a:avLst/>
              </a:prstGeom>
              <a:noFill/>
              <a:ln>
                <a:noFill/>
              </a:ln>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糧食安全、農園藝、植物保護等</a:t>
                </a:r>
                <a:endPar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6" name="群組 15">
              <a:extLst>
                <a:ext uri="{FF2B5EF4-FFF2-40B4-BE49-F238E27FC236}">
                  <a16:creationId xmlns:a16="http://schemas.microsoft.com/office/drawing/2014/main" id="{CE34AAC1-CD5C-4B07-B19C-42F8D3E6193D}"/>
                </a:ext>
              </a:extLst>
            </p:cNvPr>
            <p:cNvGrpSpPr/>
            <p:nvPr/>
          </p:nvGrpSpPr>
          <p:grpSpPr>
            <a:xfrm>
              <a:off x="768490" y="2416378"/>
              <a:ext cx="7461544" cy="1252669"/>
              <a:chOff x="768490" y="2416378"/>
              <a:chExt cx="7461544" cy="1252669"/>
            </a:xfrm>
          </p:grpSpPr>
          <p:sp>
            <p:nvSpPr>
              <p:cNvPr id="26" name="按鈕形 20">
                <a:extLst>
                  <a:ext uri="{FF2B5EF4-FFF2-40B4-BE49-F238E27FC236}">
                    <a16:creationId xmlns:a16="http://schemas.microsoft.com/office/drawing/2014/main" id="{F08D9F8C-86BA-453F-B6F6-D20DFE56CB65}"/>
                  </a:ext>
                </a:extLst>
              </p:cNvPr>
              <p:cNvSpPr/>
              <p:nvPr/>
            </p:nvSpPr>
            <p:spPr bwMode="auto">
              <a:xfrm>
                <a:off x="768490" y="2416378"/>
                <a:ext cx="1740842" cy="648000"/>
              </a:xfrm>
              <a:prstGeom prst="bevel">
                <a:avLst/>
              </a:prstGeom>
              <a:solidFill>
                <a:schemeClr val="accent4">
                  <a:lumMod val="40000"/>
                  <a:lumOff val="60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教育</a:t>
                </a:r>
              </a:p>
            </p:txBody>
          </p:sp>
          <p:sp>
            <p:nvSpPr>
              <p:cNvPr id="27" name="矩形 26">
                <a:extLst>
                  <a:ext uri="{FF2B5EF4-FFF2-40B4-BE49-F238E27FC236}">
                    <a16:creationId xmlns:a16="http://schemas.microsoft.com/office/drawing/2014/main" id="{ED6CAA4A-505B-441C-8D4F-913227399FE3}"/>
                  </a:ext>
                </a:extLst>
              </p:cNvPr>
              <p:cNvSpPr>
                <a:spLocks noChangeArrowheads="1"/>
              </p:cNvSpPr>
              <p:nvPr/>
            </p:nvSpPr>
            <p:spPr bwMode="auto">
              <a:xfrm>
                <a:off x="2497572" y="3268937"/>
                <a:ext cx="5732462" cy="400110"/>
              </a:xfrm>
              <a:prstGeom prst="rect">
                <a:avLst/>
              </a:prstGeom>
              <a:noFill/>
              <a:ln>
                <a:noFill/>
              </a:ln>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程式設計、硬體維護、</a:t>
                </a:r>
                <a:r>
                  <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網頁設計等</a:t>
                </a:r>
                <a:endPar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7" name="群組 16">
              <a:extLst>
                <a:ext uri="{FF2B5EF4-FFF2-40B4-BE49-F238E27FC236}">
                  <a16:creationId xmlns:a16="http://schemas.microsoft.com/office/drawing/2014/main" id="{6E31B2A8-0E50-42CF-9327-745B4FAD2F3C}"/>
                </a:ext>
              </a:extLst>
            </p:cNvPr>
            <p:cNvGrpSpPr/>
            <p:nvPr/>
          </p:nvGrpSpPr>
          <p:grpSpPr>
            <a:xfrm>
              <a:off x="777061" y="3153068"/>
              <a:ext cx="7658429" cy="1243856"/>
              <a:chOff x="777061" y="3153068"/>
              <a:chExt cx="7658429" cy="1243856"/>
            </a:xfrm>
          </p:grpSpPr>
          <p:sp>
            <p:nvSpPr>
              <p:cNvPr id="24" name="按鈕形 18">
                <a:extLst>
                  <a:ext uri="{FF2B5EF4-FFF2-40B4-BE49-F238E27FC236}">
                    <a16:creationId xmlns:a16="http://schemas.microsoft.com/office/drawing/2014/main" id="{3D3F7726-CF91-43C5-B17E-97DA21076752}"/>
                  </a:ext>
                </a:extLst>
              </p:cNvPr>
              <p:cNvSpPr/>
              <p:nvPr/>
            </p:nvSpPr>
            <p:spPr bwMode="auto">
              <a:xfrm>
                <a:off x="777061" y="3153068"/>
                <a:ext cx="1764364" cy="677943"/>
              </a:xfrm>
              <a:prstGeom prst="bevel">
                <a:avLst/>
              </a:prstGeom>
              <a:solidFill>
                <a:schemeClr val="accent3">
                  <a:lumMod val="40000"/>
                  <a:lumOff val="60000"/>
                  <a:alpha val="64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資通訊</a:t>
                </a:r>
              </a:p>
            </p:txBody>
          </p:sp>
          <p:sp>
            <p:nvSpPr>
              <p:cNvPr id="25" name="矩形 24">
                <a:extLst>
                  <a:ext uri="{FF2B5EF4-FFF2-40B4-BE49-F238E27FC236}">
                    <a16:creationId xmlns:a16="http://schemas.microsoft.com/office/drawing/2014/main" id="{BE388787-20CC-4612-8140-87B2D021DE4D}"/>
                  </a:ext>
                </a:extLst>
              </p:cNvPr>
              <p:cNvSpPr>
                <a:spLocks noChangeArrowheads="1"/>
              </p:cNvSpPr>
              <p:nvPr/>
            </p:nvSpPr>
            <p:spPr bwMode="auto">
              <a:xfrm>
                <a:off x="2490301" y="3996814"/>
                <a:ext cx="5945189" cy="400110"/>
              </a:xfrm>
              <a:prstGeom prst="rect">
                <a:avLst/>
              </a:prstGeom>
              <a:noFill/>
              <a:ln>
                <a:noFill/>
              </a:ln>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環境保護、永續觀光發展等</a:t>
                </a:r>
                <a:endPar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8" name="群組 17">
              <a:extLst>
                <a:ext uri="{FF2B5EF4-FFF2-40B4-BE49-F238E27FC236}">
                  <a16:creationId xmlns:a16="http://schemas.microsoft.com/office/drawing/2014/main" id="{BF4AEA54-9CFD-42FF-AE74-E5E1CD60E97F}"/>
                </a:ext>
              </a:extLst>
            </p:cNvPr>
            <p:cNvGrpSpPr/>
            <p:nvPr/>
          </p:nvGrpSpPr>
          <p:grpSpPr>
            <a:xfrm>
              <a:off x="750344" y="2511637"/>
              <a:ext cx="8191159" cy="2677922"/>
              <a:chOff x="750344" y="2511637"/>
              <a:chExt cx="8191159" cy="2677922"/>
            </a:xfrm>
          </p:grpSpPr>
          <p:sp>
            <p:nvSpPr>
              <p:cNvPr id="22" name="按鈕形 16">
                <a:extLst>
                  <a:ext uri="{FF2B5EF4-FFF2-40B4-BE49-F238E27FC236}">
                    <a16:creationId xmlns:a16="http://schemas.microsoft.com/office/drawing/2014/main" id="{1C7EF68E-8A32-4445-82D6-F9456375611E}"/>
                  </a:ext>
                </a:extLst>
              </p:cNvPr>
              <p:cNvSpPr/>
              <p:nvPr/>
            </p:nvSpPr>
            <p:spPr bwMode="auto">
              <a:xfrm>
                <a:off x="750344" y="4541559"/>
                <a:ext cx="1741996" cy="648000"/>
              </a:xfrm>
              <a:prstGeom prst="bevel">
                <a:avLst/>
              </a:prstGeom>
              <a:solidFill>
                <a:schemeClr val="bg2">
                  <a:lumMod val="75000"/>
                  <a:alpha val="68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中小企業</a:t>
                </a:r>
              </a:p>
            </p:txBody>
          </p:sp>
          <p:sp>
            <p:nvSpPr>
              <p:cNvPr id="23" name="矩形 22">
                <a:extLst>
                  <a:ext uri="{FF2B5EF4-FFF2-40B4-BE49-F238E27FC236}">
                    <a16:creationId xmlns:a16="http://schemas.microsoft.com/office/drawing/2014/main" id="{2CD851EA-4232-4D4C-850F-546860F3DDFF}"/>
                  </a:ext>
                </a:extLst>
              </p:cNvPr>
              <p:cNvSpPr>
                <a:spLocks noChangeArrowheads="1"/>
              </p:cNvSpPr>
              <p:nvPr/>
            </p:nvSpPr>
            <p:spPr bwMode="auto">
              <a:xfrm>
                <a:off x="2509332" y="2511637"/>
                <a:ext cx="6432171" cy="40011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英語教學、電腦教學、</a:t>
                </a:r>
                <a:r>
                  <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舞蹈教學等</a:t>
                </a:r>
              </a:p>
            </p:txBody>
          </p:sp>
        </p:grpSp>
        <p:grpSp>
          <p:nvGrpSpPr>
            <p:cNvPr id="19" name="群組 18">
              <a:extLst>
                <a:ext uri="{FF2B5EF4-FFF2-40B4-BE49-F238E27FC236}">
                  <a16:creationId xmlns:a16="http://schemas.microsoft.com/office/drawing/2014/main" id="{80207479-F552-4506-AEB6-A328DBE0F490}"/>
                </a:ext>
              </a:extLst>
            </p:cNvPr>
            <p:cNvGrpSpPr/>
            <p:nvPr/>
          </p:nvGrpSpPr>
          <p:grpSpPr>
            <a:xfrm>
              <a:off x="750344" y="5252107"/>
              <a:ext cx="4367025" cy="648000"/>
              <a:chOff x="750344" y="5252107"/>
              <a:chExt cx="4367025" cy="648000"/>
            </a:xfrm>
          </p:grpSpPr>
          <p:sp>
            <p:nvSpPr>
              <p:cNvPr id="20" name="按鈕形 14">
                <a:extLst>
                  <a:ext uri="{FF2B5EF4-FFF2-40B4-BE49-F238E27FC236}">
                    <a16:creationId xmlns:a16="http://schemas.microsoft.com/office/drawing/2014/main" id="{D4AAB201-A200-4D22-953B-E5651C6DA958}"/>
                  </a:ext>
                </a:extLst>
              </p:cNvPr>
              <p:cNvSpPr/>
              <p:nvPr/>
            </p:nvSpPr>
            <p:spPr bwMode="auto">
              <a:xfrm>
                <a:off x="750344" y="5252107"/>
                <a:ext cx="1741995" cy="648000"/>
              </a:xfrm>
              <a:prstGeom prst="bevel">
                <a:avLst/>
              </a:prstGeom>
              <a:solidFill>
                <a:schemeClr val="accent5">
                  <a:lumMod val="75000"/>
                  <a:alpha val="56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p>
            </p:txBody>
          </p:sp>
          <p:sp>
            <p:nvSpPr>
              <p:cNvPr id="21" name="矩形 20">
                <a:extLst>
                  <a:ext uri="{FF2B5EF4-FFF2-40B4-BE49-F238E27FC236}">
                    <a16:creationId xmlns:a16="http://schemas.microsoft.com/office/drawing/2014/main" id="{758EB001-BFE7-4EFA-84B5-44B26DCC873B}"/>
                  </a:ext>
                </a:extLst>
              </p:cNvPr>
              <p:cNvSpPr>
                <a:spLocks noChangeArrowheads="1"/>
              </p:cNvSpPr>
              <p:nvPr/>
            </p:nvSpPr>
            <p:spPr bwMode="auto">
              <a:xfrm>
                <a:off x="2547122" y="5396877"/>
                <a:ext cx="2570247" cy="427938"/>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翻譯、市場調查等</a:t>
                </a:r>
                <a:endPar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sp>
        <p:nvSpPr>
          <p:cNvPr id="33" name="矩形 32">
            <a:extLst>
              <a:ext uri="{FF2B5EF4-FFF2-40B4-BE49-F238E27FC236}">
                <a16:creationId xmlns:a16="http://schemas.microsoft.com/office/drawing/2014/main" id="{9712F5B8-E1DF-4469-BFB6-466488E3A28B}"/>
              </a:ext>
            </a:extLst>
          </p:cNvPr>
          <p:cNvSpPr/>
          <p:nvPr/>
        </p:nvSpPr>
        <p:spPr>
          <a:xfrm>
            <a:off x="4564" y="607576"/>
            <a:ext cx="6151612" cy="111020"/>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
        <p:nvSpPr>
          <p:cNvPr id="34" name="按鈕形 16">
            <a:extLst>
              <a:ext uri="{FF2B5EF4-FFF2-40B4-BE49-F238E27FC236}">
                <a16:creationId xmlns:a16="http://schemas.microsoft.com/office/drawing/2014/main" id="{02D66B26-3538-4A34-8402-3EC8680D71A0}"/>
              </a:ext>
            </a:extLst>
          </p:cNvPr>
          <p:cNvSpPr/>
          <p:nvPr/>
        </p:nvSpPr>
        <p:spPr bwMode="auto">
          <a:xfrm>
            <a:off x="724310" y="3991870"/>
            <a:ext cx="1558735" cy="689565"/>
          </a:xfrm>
          <a:prstGeom prst="bevel">
            <a:avLst/>
          </a:prstGeom>
          <a:solidFill>
            <a:schemeClr val="accent1">
              <a:lumMod val="40000"/>
              <a:lumOff val="60000"/>
              <a:alpha val="95000"/>
            </a:scheme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環境</a:t>
            </a:r>
          </a:p>
        </p:txBody>
      </p:sp>
      <p:sp>
        <p:nvSpPr>
          <p:cNvPr id="35" name="矩形 34">
            <a:extLst>
              <a:ext uri="{FF2B5EF4-FFF2-40B4-BE49-F238E27FC236}">
                <a16:creationId xmlns:a16="http://schemas.microsoft.com/office/drawing/2014/main" id="{9F92BF2C-8568-4F9F-8374-535F50C82C7B}"/>
              </a:ext>
            </a:extLst>
          </p:cNvPr>
          <p:cNvSpPr>
            <a:spLocks noChangeArrowheads="1"/>
          </p:cNvSpPr>
          <p:nvPr/>
        </p:nvSpPr>
        <p:spPr bwMode="auto">
          <a:xfrm>
            <a:off x="2263821" y="4898188"/>
            <a:ext cx="5129399" cy="400110"/>
          </a:xfrm>
          <a:prstGeom prst="rect">
            <a:avLst/>
          </a:prstGeom>
          <a:noFill/>
          <a:ln>
            <a:noFill/>
          </a:ln>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商業諮詢、青年創業輔導等</a:t>
            </a:r>
            <a:endParaRPr kumimoji="1" lang="en-US" altLang="zh-TW" sz="20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83926840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46" name="Shape 646"/>
          <p:cNvSpPr/>
          <p:nvPr/>
        </p:nvSpPr>
        <p:spPr>
          <a:xfrm>
            <a:off x="3643726" y="1734926"/>
            <a:ext cx="2185213" cy="4616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zh-TW" sz="2400">
                <a:solidFill>
                  <a:schemeClr val="lt1"/>
                </a:solidFill>
                <a:latin typeface="微軟正黑體" panose="020B0604030504040204" pitchFamily="34" charset="-120"/>
                <a:ea typeface="微軟正黑體" panose="020B0604030504040204" pitchFamily="34" charset="-120"/>
                <a:sym typeface="Arial"/>
              </a:rPr>
              <a:t>Title in here</a:t>
            </a:r>
          </a:p>
        </p:txBody>
      </p:sp>
      <p:sp>
        <p:nvSpPr>
          <p:cNvPr id="652" name="Shape 652"/>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800">
              <a:solidFill>
                <a:schemeClr val="dk1"/>
              </a:solidFill>
              <a:latin typeface="微軟正黑體" panose="020B0604030504040204" pitchFamily="34" charset="-120"/>
              <a:ea typeface="微軟正黑體" panose="020B0604030504040204" pitchFamily="34" charset="-120"/>
              <a:sym typeface="Arial"/>
            </a:endParaRPr>
          </a:p>
        </p:txBody>
      </p:sp>
      <p:sp>
        <p:nvSpPr>
          <p:cNvPr id="143" name="Shape 660"/>
          <p:cNvSpPr/>
          <p:nvPr/>
        </p:nvSpPr>
        <p:spPr>
          <a:xfrm>
            <a:off x="251520" y="886504"/>
            <a:ext cx="7557525" cy="707886"/>
          </a:xfrm>
          <a:prstGeom prst="rect">
            <a:avLst/>
          </a:prstGeom>
          <a:noFill/>
          <a:ln>
            <a:noFill/>
          </a:ln>
        </p:spPr>
        <p:txBody>
          <a:bodyPr lIns="91425" tIns="45700" rIns="91425" bIns="45700" anchor="t" anchorCtr="0">
            <a:noAutofit/>
          </a:bodyPr>
          <a:lstStyle/>
          <a:p>
            <a:pPr marR="0" lvl="0" rtl="0">
              <a:spcBef>
                <a:spcPts val="0"/>
              </a:spcBef>
              <a:spcAft>
                <a:spcPts val="0"/>
              </a:spcAft>
              <a:buSzPct val="35000"/>
            </a:pPr>
            <a:r>
              <a:rPr lang="zh-TW" altLang="en-US" sz="2000" b="1" dirty="0">
                <a:solidFill>
                  <a:srgbClr val="002060"/>
                </a:solidFill>
                <a:latin typeface="微軟正黑體" panose="020B0604030504040204" pitchFamily="34" charset="-120"/>
                <a:ea typeface="微軟正黑體" panose="020B0604030504040204" pitchFamily="34" charset="-120"/>
                <a:sym typeface="Arial"/>
              </a:rPr>
              <a:t>現況：本年度已派遣志工</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12</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人於</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7</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個國家服務</a:t>
            </a:r>
            <a:endParaRPr lang="en-US" altLang="zh-TW" sz="2000" b="1" dirty="0">
              <a:solidFill>
                <a:srgbClr val="002060"/>
              </a:solidFill>
              <a:latin typeface="微軟正黑體" panose="020B0604030504040204" pitchFamily="34" charset="-120"/>
              <a:ea typeface="微軟正黑體" panose="020B0604030504040204" pitchFamily="34" charset="-120"/>
              <a:sym typeface="Arial"/>
            </a:endParaRPr>
          </a:p>
          <a:p>
            <a:pPr marR="0" lvl="0" rtl="0">
              <a:spcBef>
                <a:spcPts val="0"/>
              </a:spcBef>
              <a:spcAft>
                <a:spcPts val="0"/>
              </a:spcAft>
              <a:buSzPct val="35000"/>
            </a:pPr>
            <a:r>
              <a:rPr lang="zh-TW" altLang="en-US" sz="2000" b="1" dirty="0">
                <a:solidFill>
                  <a:srgbClr val="002060"/>
                </a:solidFill>
                <a:latin typeface="微軟正黑體" panose="020B0604030504040204" pitchFamily="34" charset="-120"/>
                <a:ea typeface="微軟正黑體" panose="020B0604030504040204" pitchFamily="34" charset="-120"/>
                <a:sym typeface="Arial"/>
              </a:rPr>
              <a:t>            </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現有</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11</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人於</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6</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國服務</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a:t>
            </a:r>
          </a:p>
          <a:p>
            <a:pPr marR="0" lvl="0" rtl="0">
              <a:spcBef>
                <a:spcPts val="0"/>
              </a:spcBef>
              <a:spcAft>
                <a:spcPts val="0"/>
              </a:spcAft>
              <a:buSzPct val="35000"/>
            </a:pPr>
            <a:r>
              <a:rPr lang="zh-TW" altLang="en-US" sz="2000" b="1" dirty="0">
                <a:solidFill>
                  <a:srgbClr val="002060"/>
                </a:solidFill>
                <a:latin typeface="微軟正黑體" panose="020B0604030504040204" pitchFamily="34" charset="-120"/>
                <a:ea typeface="微軟正黑體" panose="020B0604030504040204" pitchFamily="34" charset="-120"/>
                <a:sym typeface="Arial"/>
              </a:rPr>
              <a:t>歷年統計：截至</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110</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年</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4</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月止，計已派遣志工</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789</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人於</a:t>
            </a:r>
            <a:r>
              <a:rPr lang="en-US" altLang="zh-TW" sz="2000" b="1" dirty="0">
                <a:solidFill>
                  <a:srgbClr val="002060"/>
                </a:solidFill>
                <a:latin typeface="微軟正黑體" panose="020B0604030504040204" pitchFamily="34" charset="-120"/>
                <a:ea typeface="微軟正黑體" panose="020B0604030504040204" pitchFamily="34" charset="-120"/>
                <a:sym typeface="Arial"/>
              </a:rPr>
              <a:t>43</a:t>
            </a:r>
            <a:r>
              <a:rPr lang="zh-TW" altLang="en-US" sz="2000" b="1" dirty="0">
                <a:solidFill>
                  <a:srgbClr val="002060"/>
                </a:solidFill>
                <a:latin typeface="微軟正黑體" panose="020B0604030504040204" pitchFamily="34" charset="-120"/>
                <a:ea typeface="微軟正黑體" panose="020B0604030504040204" pitchFamily="34" charset="-120"/>
                <a:sym typeface="Arial"/>
              </a:rPr>
              <a:t>國服務</a:t>
            </a:r>
            <a:endParaRPr lang="zh-TW" sz="2000" b="1" dirty="0">
              <a:solidFill>
                <a:srgbClr val="002060"/>
              </a:solidFill>
              <a:latin typeface="微軟正黑體" panose="020B0604030504040204" pitchFamily="34" charset="-120"/>
              <a:ea typeface="微軟正黑體" panose="020B0604030504040204" pitchFamily="34" charset="-120"/>
              <a:sym typeface="Arial"/>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54" y="2085738"/>
            <a:ext cx="7605065" cy="4200848"/>
          </a:xfrm>
          <a:prstGeom prst="rect">
            <a:avLst/>
          </a:prstGeom>
        </p:spPr>
      </p:pic>
      <p:graphicFrame>
        <p:nvGraphicFramePr>
          <p:cNvPr id="7" name="表格 6"/>
          <p:cNvGraphicFramePr>
            <a:graphicFrameLocks noGrp="1"/>
          </p:cNvGraphicFramePr>
          <p:nvPr>
            <p:extLst/>
          </p:nvPr>
        </p:nvGraphicFramePr>
        <p:xfrm>
          <a:off x="1158667" y="2610396"/>
          <a:ext cx="6768752" cy="3262384"/>
        </p:xfrm>
        <a:graphic>
          <a:graphicData uri="http://schemas.openxmlformats.org/drawingml/2006/table">
            <a:tbl>
              <a:tblPr firstRow="1" bandRow="1">
                <a:tableStyleId>{5940675A-B579-460E-94D1-54222C63F5DA}</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1520442">
                <a:tc>
                  <a:txBody>
                    <a:bodyPr/>
                    <a:lstStyle/>
                    <a:p>
                      <a:r>
                        <a:rPr lang="zh-TW" altLang="en-US" sz="3200" u="sng" dirty="0">
                          <a:solidFill>
                            <a:srgbClr val="FF6600"/>
                          </a:solidFill>
                          <a:effectLst>
                            <a:outerShdw blurRad="38100" dist="38100" dir="2700000" algn="tl">
                              <a:srgbClr val="000000">
                                <a:alpha val="43137"/>
                              </a:srgbClr>
                            </a:outerShdw>
                          </a:effectLst>
                        </a:rPr>
                        <a:t>非洲地區</a:t>
                      </a:r>
                      <a:endParaRPr lang="en-US" altLang="zh-TW" sz="3200" u="sng" dirty="0">
                        <a:solidFill>
                          <a:srgbClr val="FF6600"/>
                        </a:solidFill>
                        <a:effectLst>
                          <a:outerShdw blurRad="38100" dist="38100" dir="2700000" algn="tl">
                            <a:srgbClr val="000000">
                              <a:alpha val="43137"/>
                            </a:srgbClr>
                          </a:outerShdw>
                        </a:effectLst>
                      </a:endParaRPr>
                    </a:p>
                    <a:p>
                      <a:pPr marL="285750" indent="-285750">
                        <a:spcBef>
                          <a:spcPts val="600"/>
                        </a:spcBef>
                        <a:buFontTx/>
                        <a:buBlip>
                          <a:blip r:embed="rId4"/>
                        </a:buBlip>
                      </a:pPr>
                      <a:r>
                        <a:rPr lang="zh-TW" altLang="en-US" dirty="0"/>
                        <a:t>史瓦帝尼</a:t>
                      </a:r>
                      <a:endParaRPr lang="en-US" altLang="zh-TW"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zh-TW" altLang="en-US" sz="3200" u="sng" dirty="0">
                          <a:solidFill>
                            <a:srgbClr val="FF6600"/>
                          </a:solidFill>
                          <a:effectLst>
                            <a:outerShdw blurRad="38100" dist="38100" dir="2700000" algn="tl">
                              <a:srgbClr val="000000">
                                <a:alpha val="43137"/>
                              </a:srgbClr>
                            </a:outerShdw>
                          </a:effectLst>
                        </a:rPr>
                        <a:t>加勒比海地區</a:t>
                      </a:r>
                      <a:endParaRPr lang="en-US" altLang="zh-TW" sz="3200" u="sng" dirty="0">
                        <a:solidFill>
                          <a:srgbClr val="FF6600"/>
                        </a:solidFill>
                        <a:effectLst>
                          <a:outerShdw blurRad="38100" dist="38100" dir="2700000" algn="tl">
                            <a:srgbClr val="000000">
                              <a:alpha val="43137"/>
                            </a:srgbClr>
                          </a:outerShdw>
                        </a:effectLst>
                      </a:endParaRPr>
                    </a:p>
                    <a:p>
                      <a:pPr marL="285750" indent="-285750" algn="l" defTabSz="914400" rtl="0" eaLnBrk="1" latinLnBrk="0" hangingPunct="1">
                        <a:spcBef>
                          <a:spcPts val="600"/>
                        </a:spcBef>
                        <a:buFontTx/>
                        <a:buBlip>
                          <a:blip r:embed="rId4"/>
                        </a:buBlip>
                      </a:pPr>
                      <a:r>
                        <a:rPr lang="zh-TW" altLang="en-US" sz="1800" kern="1200" dirty="0">
                          <a:solidFill>
                            <a:schemeClr val="tx1"/>
                          </a:solidFill>
                          <a:latin typeface="+mn-lt"/>
                          <a:ea typeface="+mn-ea"/>
                          <a:cs typeface="+mn-cs"/>
                        </a:rPr>
                        <a:t>聖克里斯多福及尼維斯</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extLst>
                  <a:ext uri="{0D108BD9-81ED-4DB2-BD59-A6C34878D82A}">
                    <a16:rowId xmlns:a16="http://schemas.microsoft.com/office/drawing/2014/main" val="10000"/>
                  </a:ext>
                </a:extLst>
              </a:tr>
              <a:tr h="1741942">
                <a:tc>
                  <a:txBody>
                    <a:bodyPr/>
                    <a:lstStyle/>
                    <a:p>
                      <a:r>
                        <a:rPr lang="zh-TW" altLang="en-US" sz="3200" u="sng" dirty="0">
                          <a:solidFill>
                            <a:srgbClr val="FF6600"/>
                          </a:solidFill>
                          <a:effectLst>
                            <a:outerShdw blurRad="38100" dist="38100" dir="2700000" algn="tl">
                              <a:srgbClr val="000000">
                                <a:alpha val="43137"/>
                              </a:srgbClr>
                            </a:outerShdw>
                          </a:effectLst>
                        </a:rPr>
                        <a:t>中南美洲地區</a:t>
                      </a:r>
                      <a:endParaRPr lang="en-US" altLang="zh-TW" sz="3200" u="sng" dirty="0">
                        <a:solidFill>
                          <a:srgbClr val="FF6600"/>
                        </a:solidFill>
                        <a:effectLst>
                          <a:outerShdw blurRad="38100" dist="38100" dir="2700000" algn="tl">
                            <a:srgbClr val="000000">
                              <a:alpha val="43137"/>
                            </a:srgbClr>
                          </a:outerShdw>
                        </a:effectLst>
                      </a:endParaRPr>
                    </a:p>
                    <a:p>
                      <a:pPr marL="285750" indent="-285750" algn="l" defTabSz="914400" rtl="0" eaLnBrk="1" latinLnBrk="0" hangingPunct="1">
                        <a:spcBef>
                          <a:spcPts val="600"/>
                        </a:spcBef>
                        <a:buFontTx/>
                        <a:buBlip>
                          <a:blip r:embed="rId4"/>
                        </a:buBlip>
                      </a:pPr>
                      <a:r>
                        <a:rPr lang="zh-TW" altLang="en-US" sz="1800" kern="1200" dirty="0">
                          <a:solidFill>
                            <a:schemeClr val="tx1"/>
                          </a:solidFill>
                          <a:latin typeface="+mn-lt"/>
                          <a:ea typeface="+mn-ea"/>
                          <a:cs typeface="+mn-cs"/>
                        </a:rPr>
                        <a:t>尼加拉瓜</a:t>
                      </a:r>
                      <a:endParaRPr lang="en-US" altLang="zh-TW" sz="1800" kern="1200" dirty="0">
                        <a:solidFill>
                          <a:schemeClr val="tx1"/>
                        </a:solidFill>
                        <a:latin typeface="+mn-lt"/>
                        <a:ea typeface="+mn-ea"/>
                        <a:cs typeface="+mn-cs"/>
                      </a:endParaRPr>
                    </a:p>
                    <a:p>
                      <a:pPr marL="285750" indent="-285750" algn="l" defTabSz="914400" rtl="0" eaLnBrk="1" latinLnBrk="0" hangingPunct="1">
                        <a:spcBef>
                          <a:spcPts val="600"/>
                        </a:spcBef>
                        <a:buFontTx/>
                        <a:buBlip>
                          <a:blip r:embed="rId4"/>
                        </a:buBlip>
                      </a:pPr>
                      <a:r>
                        <a:rPr lang="zh-TW" altLang="en-US" sz="1800" kern="1200" dirty="0">
                          <a:solidFill>
                            <a:schemeClr val="tx1"/>
                          </a:solidFill>
                          <a:latin typeface="+mn-lt"/>
                          <a:ea typeface="+mn-ea"/>
                          <a:cs typeface="+mn-cs"/>
                        </a:rPr>
                        <a:t>巴拉圭</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tc>
                  <a:txBody>
                    <a:bodyPr/>
                    <a:lstStyle/>
                    <a:p>
                      <a:r>
                        <a:rPr lang="zh-TW" altLang="en-US" sz="3200" u="sng" dirty="0">
                          <a:solidFill>
                            <a:srgbClr val="FF6600"/>
                          </a:solidFill>
                          <a:effectLst>
                            <a:outerShdw blurRad="38100" dist="38100" dir="2700000" algn="tl">
                              <a:srgbClr val="000000">
                                <a:alpha val="43137"/>
                              </a:srgbClr>
                            </a:outerShdw>
                          </a:effectLst>
                        </a:rPr>
                        <a:t>亞太地區</a:t>
                      </a:r>
                      <a:endParaRPr lang="en-US" altLang="zh-TW" sz="3200" u="sng" dirty="0">
                        <a:solidFill>
                          <a:srgbClr val="FF6600"/>
                        </a:solidFill>
                        <a:effectLst>
                          <a:outerShdw blurRad="38100" dist="38100" dir="2700000" algn="tl">
                            <a:srgbClr val="000000">
                              <a:alpha val="43137"/>
                            </a:srgbClr>
                          </a:outerShdw>
                        </a:effectLst>
                      </a:endParaRPr>
                    </a:p>
                    <a:p>
                      <a:pPr marL="285750" indent="-285750" algn="l" defTabSz="914400" rtl="0" eaLnBrk="1" latinLnBrk="0" hangingPunct="1">
                        <a:spcBef>
                          <a:spcPts val="600"/>
                        </a:spcBef>
                        <a:buFontTx/>
                        <a:buBlip>
                          <a:blip r:embed="rId4"/>
                        </a:buBlip>
                      </a:pPr>
                      <a:r>
                        <a:rPr lang="zh-TW" altLang="en-US" sz="1800" kern="1200" dirty="0">
                          <a:solidFill>
                            <a:schemeClr val="tx1"/>
                          </a:solidFill>
                          <a:latin typeface="+mn-lt"/>
                          <a:ea typeface="+mn-ea"/>
                          <a:cs typeface="+mn-cs"/>
                        </a:rPr>
                        <a:t>帛琉</a:t>
                      </a:r>
                      <a:endParaRPr lang="en-US" altLang="zh-TW" sz="1800" kern="1200" dirty="0">
                        <a:solidFill>
                          <a:schemeClr val="tx1"/>
                        </a:solidFill>
                        <a:latin typeface="+mn-lt"/>
                        <a:ea typeface="+mn-ea"/>
                        <a:cs typeface="+mn-cs"/>
                      </a:endParaRPr>
                    </a:p>
                    <a:p>
                      <a:pPr marL="285750" indent="-285750" algn="l" defTabSz="914400" rtl="0" eaLnBrk="1" latinLnBrk="0" hangingPunct="1">
                        <a:spcBef>
                          <a:spcPts val="600"/>
                        </a:spcBef>
                        <a:buFontTx/>
                        <a:buBlip>
                          <a:blip r:embed="rId4"/>
                        </a:buBlip>
                      </a:pPr>
                      <a:r>
                        <a:rPr lang="zh-TW" altLang="en-US" sz="1800" kern="1200" dirty="0">
                          <a:solidFill>
                            <a:schemeClr val="tx1"/>
                          </a:solidFill>
                          <a:latin typeface="+mn-lt"/>
                          <a:ea typeface="+mn-ea"/>
                          <a:cs typeface="+mn-cs"/>
                        </a:rPr>
                        <a:t>泰國</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alpha val="50196"/>
                      </a:srgbClr>
                    </a:solidFill>
                  </a:tcPr>
                </a:tc>
                <a:extLst>
                  <a:ext uri="{0D108BD9-81ED-4DB2-BD59-A6C34878D82A}">
                    <a16:rowId xmlns:a16="http://schemas.microsoft.com/office/drawing/2014/main" val="10001"/>
                  </a:ext>
                </a:extLst>
              </a:tr>
            </a:tbl>
          </a:graphicData>
        </a:graphic>
      </p:graphicFrame>
      <p:sp>
        <p:nvSpPr>
          <p:cNvPr id="10" name="矩形 2">
            <a:extLst>
              <a:ext uri="{FF2B5EF4-FFF2-40B4-BE49-F238E27FC236}">
                <a16:creationId xmlns:a16="http://schemas.microsoft.com/office/drawing/2014/main" id="{1B82D7B8-1F48-4F11-B16C-AEAAB6B3D462}"/>
              </a:ext>
            </a:extLst>
          </p:cNvPr>
          <p:cNvSpPr>
            <a:spLocks noChangeArrowheads="1"/>
          </p:cNvSpPr>
          <p:nvPr/>
        </p:nvSpPr>
        <p:spPr bwMode="auto">
          <a:xfrm>
            <a:off x="114300" y="85725"/>
            <a:ext cx="6978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charset="0"/>
                <a:ea typeface="Taipei" charset="0"/>
              </a:defRPr>
            </a:lvl1pPr>
            <a:lvl2pPr marL="742950" indent="-285750" eaLnBrk="0" hangingPunct="0">
              <a:spcBef>
                <a:spcPct val="20000"/>
              </a:spcBef>
              <a:buChar char="–"/>
              <a:defRPr kumimoji="1" sz="2800">
                <a:solidFill>
                  <a:schemeClr val="tx1"/>
                </a:solidFill>
                <a:latin typeface="Times New Roman" charset="0"/>
                <a:ea typeface="Taipei" charset="0"/>
              </a:defRPr>
            </a:lvl2pPr>
            <a:lvl3pPr marL="1143000" indent="-228600" eaLnBrk="0" hangingPunct="0">
              <a:spcBef>
                <a:spcPct val="20000"/>
              </a:spcBef>
              <a:buChar char="•"/>
              <a:defRPr kumimoji="1" sz="2400">
                <a:solidFill>
                  <a:schemeClr val="tx1"/>
                </a:solidFill>
                <a:latin typeface="Times New Roman" charset="0"/>
                <a:ea typeface="Taipei" charset="0"/>
              </a:defRPr>
            </a:lvl3pPr>
            <a:lvl4pPr marL="1600200" indent="-228600" eaLnBrk="0" hangingPunct="0">
              <a:spcBef>
                <a:spcPct val="20000"/>
              </a:spcBef>
              <a:buChar char="–"/>
              <a:defRPr kumimoji="1" sz="2000">
                <a:solidFill>
                  <a:schemeClr val="tx1"/>
                </a:solidFill>
                <a:latin typeface="Times New Roman" charset="0"/>
                <a:ea typeface="Taipei" charset="0"/>
              </a:defRPr>
            </a:lvl4pPr>
            <a:lvl5pPr marL="2057400" indent="-228600" eaLnBrk="0" hangingPunct="0">
              <a:spcBef>
                <a:spcPct val="20000"/>
              </a:spcBef>
              <a:buChar char="»"/>
              <a:defRPr kumimoji="1" sz="2000">
                <a:solidFill>
                  <a:schemeClr val="tx1"/>
                </a:solidFill>
                <a:latin typeface="Times New Roman" charset="0"/>
                <a:ea typeface="Taipei" charset="0"/>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Taipei" charset="0"/>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Taipei" charset="0"/>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Taipei" charset="0"/>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Taipe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志工派遣國家</a:t>
            </a:r>
          </a:p>
        </p:txBody>
      </p:sp>
      <p:sp>
        <p:nvSpPr>
          <p:cNvPr id="11" name="矩形 10">
            <a:extLst>
              <a:ext uri="{FF2B5EF4-FFF2-40B4-BE49-F238E27FC236}">
                <a16:creationId xmlns:a16="http://schemas.microsoft.com/office/drawing/2014/main" id="{BD6548BC-4500-45F3-AFFA-A2A2474F3BA1}"/>
              </a:ext>
            </a:extLst>
          </p:cNvPr>
          <p:cNvSpPr/>
          <p:nvPr/>
        </p:nvSpPr>
        <p:spPr>
          <a:xfrm>
            <a:off x="4564" y="607576"/>
            <a:ext cx="6151612" cy="111020"/>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Tree>
    <p:extLst>
      <p:ext uri="{BB962C8B-B14F-4D97-AF65-F5344CB8AC3E}">
        <p14:creationId xmlns:p14="http://schemas.microsoft.com/office/powerpoint/2010/main" val="12219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11560" y="1556792"/>
            <a:ext cx="676773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Taipei"/>
              </a:defRPr>
            </a:lvl1pPr>
            <a:lvl2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2pPr>
            <a:lvl3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3pPr>
            <a:lvl4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4pPr>
            <a:lvl5pPr algn="ctr" rtl="0" eaLnBrk="0" fontAlgn="base" hangingPunct="0">
              <a:spcBef>
                <a:spcPct val="0"/>
              </a:spcBef>
              <a:spcAft>
                <a:spcPct val="0"/>
              </a:spcAft>
              <a:defRPr kumimoji="1" sz="4400">
                <a:solidFill>
                  <a:schemeClr val="tx2"/>
                </a:solidFill>
                <a:latin typeface="Times" pitchFamily="18" charset="0"/>
                <a:ea typeface="Taipei" charset="-120"/>
                <a:cs typeface="Taipei"/>
              </a:defRPr>
            </a:lvl5pPr>
            <a:lvl6pPr marL="457200" algn="ctr" rtl="0" fontAlgn="base">
              <a:spcBef>
                <a:spcPct val="0"/>
              </a:spcBef>
              <a:spcAft>
                <a:spcPct val="0"/>
              </a:spcAft>
              <a:defRPr kumimoji="1" sz="4400">
                <a:solidFill>
                  <a:schemeClr val="tx2"/>
                </a:solidFill>
                <a:latin typeface="Times" pitchFamily="18" charset="0"/>
                <a:ea typeface="Taipei" charset="-120"/>
              </a:defRPr>
            </a:lvl6pPr>
            <a:lvl7pPr marL="914400" algn="ctr" rtl="0" fontAlgn="base">
              <a:spcBef>
                <a:spcPct val="0"/>
              </a:spcBef>
              <a:spcAft>
                <a:spcPct val="0"/>
              </a:spcAft>
              <a:defRPr kumimoji="1" sz="4400">
                <a:solidFill>
                  <a:schemeClr val="tx2"/>
                </a:solidFill>
                <a:latin typeface="Times" pitchFamily="18" charset="0"/>
                <a:ea typeface="Taipei" charset="-120"/>
              </a:defRPr>
            </a:lvl7pPr>
            <a:lvl8pPr marL="1371600" algn="ctr" rtl="0" fontAlgn="base">
              <a:spcBef>
                <a:spcPct val="0"/>
              </a:spcBef>
              <a:spcAft>
                <a:spcPct val="0"/>
              </a:spcAft>
              <a:defRPr kumimoji="1" sz="4400">
                <a:solidFill>
                  <a:schemeClr val="tx2"/>
                </a:solidFill>
                <a:latin typeface="Times" pitchFamily="18" charset="0"/>
                <a:ea typeface="Taipei" charset="-120"/>
              </a:defRPr>
            </a:lvl8pPr>
            <a:lvl9pPr marL="1828800" algn="ctr" rtl="0" fontAlgn="base">
              <a:spcBef>
                <a:spcPct val="0"/>
              </a:spcBef>
              <a:spcAft>
                <a:spcPct val="0"/>
              </a:spcAft>
              <a:defRPr kumimoji="1" sz="4400">
                <a:solidFill>
                  <a:schemeClr val="tx2"/>
                </a:solidFill>
                <a:latin typeface="Times" pitchFamily="18" charset="0"/>
                <a:ea typeface="Taipei"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國合會海外服務工作團</a:t>
            </a:r>
            <a:endParaRPr kumimoji="1"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大專青年實習志工專案介紹</a:t>
            </a:r>
          </a:p>
        </p:txBody>
      </p:sp>
      <p:sp>
        <p:nvSpPr>
          <p:cNvPr id="7" name="矩形 6">
            <a:extLst>
              <a:ext uri="{FF2B5EF4-FFF2-40B4-BE49-F238E27FC236}">
                <a16:creationId xmlns:a16="http://schemas.microsoft.com/office/drawing/2014/main" id="{4BCDDFA7-B4C7-4636-90A6-FA696BEA2546}"/>
              </a:ext>
            </a:extLst>
          </p:cNvPr>
          <p:cNvSpPr/>
          <p:nvPr/>
        </p:nvSpPr>
        <p:spPr>
          <a:xfrm>
            <a:off x="0" y="2708920"/>
            <a:ext cx="6372200" cy="124349"/>
          </a:xfrm>
          <a:prstGeom prst="rect">
            <a:avLst/>
          </a:prstGeom>
          <a:gradFill flip="none" rotWithShape="1">
            <a:gsLst>
              <a:gs pos="0">
                <a:srgbClr val="92D050"/>
              </a:gs>
              <a:gs pos="50000">
                <a:srgbClr val="00B050"/>
              </a:gs>
              <a:gs pos="100000">
                <a:srgbClr val="00B0F0"/>
              </a:gs>
            </a:gsLst>
            <a:lin ang="0" scaled="1"/>
            <a:tileRect/>
          </a:gradFill>
          <a:ln w="12700" cap="flat" cmpd="sng" algn="ctr">
            <a:noFill/>
            <a:prstDash val="solid"/>
            <a:miter lim="800000"/>
          </a:ln>
          <a:effectLst/>
        </p:spPr>
        <p:txBody>
          <a:bodyPr lIns="68580" tIns="34290" rIns="68580" bIns="3429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a:ln>
                <a:noFill/>
              </a:ln>
              <a:solidFill>
                <a:prstClr val="white"/>
              </a:solidFill>
              <a:effectLst/>
              <a:uLnTx/>
              <a:uFillTx/>
              <a:latin typeface="華康粗黑體(P)" pitchFamily="34" charset="-120"/>
              <a:ea typeface="華康粗黑體(P)" pitchFamily="34" charset="-120"/>
              <a:cs typeface="+mn-cs"/>
            </a:endParaRPr>
          </a:p>
        </p:txBody>
      </p:sp>
    </p:spTree>
    <p:extLst>
      <p:ext uri="{BB962C8B-B14F-4D97-AF65-F5344CB8AC3E}">
        <p14:creationId xmlns:p14="http://schemas.microsoft.com/office/powerpoint/2010/main" val="3972243712"/>
      </p:ext>
    </p:extLst>
  </p:cSld>
  <p:clrMapOvr>
    <a:masterClrMapping/>
  </p:clrMapOvr>
  <p:transition spd="slow"/>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lank Presentation">
      <a:majorFont>
        <a:latin typeface="華康粗黑體"/>
        <a:ea typeface="華康粗黑體"/>
        <a:cs typeface=""/>
      </a:majorFont>
      <a:minorFont>
        <a:latin typeface="華康粗黑體"/>
        <a:ea typeface="華康粗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DF簡報">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scene3d>
          <a:camera prst="orthographicFront"/>
          <a:lightRig rig="flat" dir="t"/>
        </a:scene3d>
        <a:sp3d prstMaterial="plastic">
          <a:bevelT w="120900" h="88900"/>
          <a:bevelB w="88900" h="31750" prst="angle"/>
        </a:sp3d>
      </a:spPr>
      <a:bodyPr spcFirstLastPara="0" vert="horz" wrap="square" lIns="253296" tIns="24667" rIns="253296" bIns="24667" numCol="1" spcCol="1270" anchor="ctr" anchorCtr="0">
        <a:noAutofit/>
      </a:bodyPr>
      <a:lstStyle>
        <a:defPPr defTabSz="1422400">
          <a:lnSpc>
            <a:spcPct val="90000"/>
          </a:lnSpc>
          <a:spcAft>
            <a:spcPct val="35000"/>
          </a:spcAft>
          <a:defRPr sz="3200" dirty="0">
            <a:solidFill>
              <a:srgbClr val="FFFFFF"/>
            </a:solidFill>
            <a:latin typeface="標楷體" pitchFamily="65" charset="-120"/>
            <a:ea typeface="標楷體" pitchFamily="65" charset="-120"/>
          </a:defRPr>
        </a:defPPr>
      </a:lstStyle>
      <a:style>
        <a:lnRef idx="0">
          <a:schemeClr val="lt1">
            <a:hueOff val="0"/>
            <a:satOff val="0"/>
            <a:lumOff val="0"/>
            <a:alphaOff val="0"/>
          </a:schemeClr>
        </a:lnRef>
        <a:fillRef idx="3">
          <a:schemeClr val="accent5">
            <a:hueOff val="3257024"/>
            <a:satOff val="11196"/>
            <a:lumOff val="-53726"/>
            <a:alphaOff val="0"/>
          </a:schemeClr>
        </a:fillRef>
        <a:effectRef idx="2">
          <a:schemeClr val="accent5">
            <a:hueOff val="3257024"/>
            <a:satOff val="11196"/>
            <a:lumOff val="-53726"/>
            <a:alphaOff val="0"/>
          </a:schemeClr>
        </a:effectRef>
        <a:fontRef idx="minor">
          <a:schemeClr val="lt1"/>
        </a:fontRef>
      </a:style>
    </a:spDef>
    <a:lnDef>
      <a:spPr bwMode="auto">
        <a:xfrm>
          <a:off x="0" y="0"/>
          <a:ext cx="1" cy="1"/>
        </a:xfrm>
        <a:custGeom>
          <a:avLst/>
          <a:gdLst/>
          <a:ahLst/>
          <a:cxnLst/>
          <a:rect l="0" t="0" r="0" b="0"/>
          <a:pathLst/>
        </a:custGeom>
        <a:solidFill>
          <a:srgbClr val="0000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Ø"/>
          <a:tabLst/>
          <a:defRPr kumimoji="1" lang="ja-JP" altLang="en-US" sz="2800" b="1" i="0" u="none" strike="noStrike" cap="none" normalizeH="0" baseline="0" smtClean="0">
            <a:ln>
              <a:noFill/>
            </a:ln>
            <a:solidFill>
              <a:schemeClr val="bg1"/>
            </a:solidFill>
            <a:effectLst/>
            <a:latin typeface="華康中黑體" pitchFamily="49" charset="-120"/>
            <a:ea typeface="華康中黑體" pitchFamily="49" charset="-12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lank Presentation">
      <a:majorFont>
        <a:latin typeface="華康粗黑體"/>
        <a:ea typeface="華康粗黑體"/>
        <a:cs typeface=""/>
      </a:majorFont>
      <a:minorFont>
        <a:latin typeface="華康粗黑體"/>
        <a:ea typeface="華康粗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lank Presentation">
      <a:majorFont>
        <a:latin typeface="Times"/>
        <a:ea typeface="Taipei"/>
        <a:cs typeface=""/>
      </a:majorFont>
      <a:minorFont>
        <a:latin typeface="Times"/>
        <a:ea typeface="Taip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CFF99"/>
            </a:gs>
            <a:gs pos="50000">
              <a:srgbClr val="FFFFCC"/>
            </a:gs>
            <a:gs pos="100000">
              <a:srgbClr val="CCFF99"/>
            </a:gs>
          </a:gsLst>
          <a:lin ang="5400000" scaled="1"/>
        </a:gradFill>
        <a:ln w="76200" cap="flat" cmpd="sng" algn="ctr">
          <a:solidFill>
            <a:srgbClr val="808000"/>
          </a:solidFill>
          <a:prstDash val="solid"/>
          <a:round/>
          <a:headEnd type="none" w="med" len="med"/>
          <a:tailEnd type="none" w="med" len="med"/>
        </a:ln>
        <a:effectLst/>
        <a:extLst>
          <a:ext uri="{AF507438-7753-43E0-B8FC-AC1667EBCBE1}">
            <a14:hiddenEffects xmlns:a14="http://schemas.microsoft.com/office/drawing/2010/main">
              <a:effectLst>
                <a:outerShdw dist="107763" dir="189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smtClean="0">
            <a:ln>
              <a:noFill/>
            </a:ln>
            <a:solidFill>
              <a:srgbClr val="0000FF"/>
            </a:solidFill>
            <a:effectLst/>
            <a:latin typeface="華康粗黑體(P)" pitchFamily="34" charset="-120"/>
            <a:ea typeface="華康粗黑體(P)" pitchFamily="34" charset="-120"/>
          </a:defRPr>
        </a:defPPr>
      </a:lstStyle>
    </a:spDef>
    <a:lnDef>
      <a:spPr bwMode="auto">
        <a:xfrm>
          <a:off x="0" y="0"/>
          <a:ext cx="1" cy="1"/>
        </a:xfrm>
        <a:custGeom>
          <a:avLst/>
          <a:gdLst/>
          <a:ahLst/>
          <a:cxnLst/>
          <a:rect l="0" t="0" r="0" b="0"/>
          <a:pathLst/>
        </a:custGeom>
        <a:gradFill rotWithShape="0">
          <a:gsLst>
            <a:gs pos="0">
              <a:srgbClr val="CCFF99"/>
            </a:gs>
            <a:gs pos="50000">
              <a:srgbClr val="FFFFCC"/>
            </a:gs>
            <a:gs pos="100000">
              <a:srgbClr val="CCFF99"/>
            </a:gs>
          </a:gsLst>
          <a:lin ang="5400000" scaled="1"/>
        </a:gradFill>
        <a:ln w="76200" cap="flat" cmpd="sng" algn="ctr">
          <a:solidFill>
            <a:srgbClr val="808000"/>
          </a:solidFill>
          <a:prstDash val="solid"/>
          <a:round/>
          <a:headEnd type="none" w="med" len="med"/>
          <a:tailEnd type="none" w="med" len="med"/>
        </a:ln>
        <a:effectLst/>
        <a:extLst>
          <a:ext uri="{AF507438-7753-43E0-B8FC-AC1667EBCBE1}">
            <a14:hiddenEffects xmlns:a14="http://schemas.microsoft.com/office/drawing/2010/main">
              <a:effectLst>
                <a:outerShdw dist="107763" dir="189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smtClean="0">
            <a:ln>
              <a:noFill/>
            </a:ln>
            <a:solidFill>
              <a:srgbClr val="0000FF"/>
            </a:solidFill>
            <a:effectLst/>
            <a:latin typeface="華康粗黑體(P)" pitchFamily="34" charset="-120"/>
            <a:ea typeface="華康粗黑體(P)" pitchFamily="34" charset="-12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2839</TotalTime>
  <Words>1642</Words>
  <Application>Microsoft Office PowerPoint</Application>
  <PresentationFormat>如螢幕大小 (4:3)</PresentationFormat>
  <Paragraphs>233</Paragraphs>
  <Slides>23</Slides>
  <Notes>17</Notes>
  <HiddenSlides>0</HiddenSlides>
  <MMClips>0</MMClips>
  <ScaleCrop>false</ScaleCrop>
  <HeadingPairs>
    <vt:vector size="6" baseType="variant">
      <vt:variant>
        <vt:lpstr>使用字型</vt:lpstr>
      </vt:variant>
      <vt:variant>
        <vt:i4>16</vt:i4>
      </vt:variant>
      <vt:variant>
        <vt:lpstr>佈景主題</vt:lpstr>
      </vt:variant>
      <vt:variant>
        <vt:i4>4</vt:i4>
      </vt:variant>
      <vt:variant>
        <vt:lpstr>投影片標題</vt:lpstr>
      </vt:variant>
      <vt:variant>
        <vt:i4>23</vt:i4>
      </vt:variant>
    </vt:vector>
  </HeadingPairs>
  <TitlesOfParts>
    <vt:vector size="43" baseType="lpstr">
      <vt:lpstr>Kaiti TC</vt:lpstr>
      <vt:lpstr>Taipei</vt:lpstr>
      <vt:lpstr>華康中圓體</vt:lpstr>
      <vt:lpstr>華康粗黑體(P)</vt:lpstr>
      <vt:lpstr>微軟正黑體 Light</vt:lpstr>
      <vt:lpstr>新細明體</vt:lpstr>
      <vt:lpstr>Arial</vt:lpstr>
      <vt:lpstr>Calibri</vt:lpstr>
      <vt:lpstr>Ebrima</vt:lpstr>
      <vt:lpstr>Times</vt:lpstr>
      <vt:lpstr>Times New Roman</vt:lpstr>
      <vt:lpstr>Wingdings</vt:lpstr>
      <vt:lpstr>華康中黑體(P)</vt:lpstr>
      <vt:lpstr>華康粗黑體</vt:lpstr>
      <vt:lpstr>微軟正黑體</vt:lpstr>
      <vt:lpstr>標楷體</vt:lpstr>
      <vt:lpstr>Blank Presentation</vt:lpstr>
      <vt:lpstr>6_Blank Presentation</vt:lpstr>
      <vt:lpstr>8_Blank Presentation</vt:lpstr>
      <vt:lpstr>1_Blank Presentation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張妤茜</dc:creator>
  <cp:lastModifiedBy>馮于倫</cp:lastModifiedBy>
  <cp:revision>153</cp:revision>
  <cp:lastPrinted>2020-06-30T01:05:28Z</cp:lastPrinted>
  <dcterms:created xsi:type="dcterms:W3CDTF">2020-06-23T04:00:40Z</dcterms:created>
  <dcterms:modified xsi:type="dcterms:W3CDTF">2021-05-07T09:00:20Z</dcterms:modified>
</cp:coreProperties>
</file>